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7"/>
  </p:sldMasterIdLst>
  <p:notesMasterIdLst>
    <p:notesMasterId r:id="rId27"/>
  </p:notesMasterIdLst>
  <p:handoutMasterIdLst>
    <p:handoutMasterId r:id="rId28"/>
  </p:handoutMasterIdLst>
  <p:sldIdLst>
    <p:sldId id="257" r:id="rId8"/>
    <p:sldId id="297" r:id="rId9"/>
    <p:sldId id="303" r:id="rId10"/>
    <p:sldId id="293" r:id="rId11"/>
    <p:sldId id="304" r:id="rId12"/>
    <p:sldId id="298" r:id="rId13"/>
    <p:sldId id="286" r:id="rId14"/>
    <p:sldId id="287" r:id="rId15"/>
    <p:sldId id="299" r:id="rId16"/>
    <p:sldId id="288" r:id="rId17"/>
    <p:sldId id="294" r:id="rId18"/>
    <p:sldId id="301" r:id="rId19"/>
    <p:sldId id="302" r:id="rId20"/>
    <p:sldId id="300" r:id="rId21"/>
    <p:sldId id="289" r:id="rId22"/>
    <p:sldId id="290" r:id="rId23"/>
    <p:sldId id="291" r:id="rId24"/>
    <p:sldId id="292" r:id="rId25"/>
    <p:sldId id="296" r:id="rId26"/>
  </p:sldIdLst>
  <p:sldSz cx="9144000" cy="6858000" type="screen4x3"/>
  <p:notesSz cx="6662738" cy="9926638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94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163" autoAdjust="0"/>
    <p:restoredTop sz="90955" autoAdjust="0"/>
  </p:normalViewPr>
  <p:slideViewPr>
    <p:cSldViewPr snapToGrid="0">
      <p:cViewPr>
        <p:scale>
          <a:sx n="100" d="100"/>
          <a:sy n="100" d="100"/>
        </p:scale>
        <p:origin x="-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-3576" y="-90"/>
      </p:cViewPr>
      <p:guideLst>
        <p:guide orient="horz" pos="3127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09417C-90F1-4674-8F1D-C03E58239F0D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4945D36C-BCE5-40EB-8681-AD9E53EAC00E}">
      <dgm:prSet phldrT="[Text]"/>
      <dgm:spPr>
        <a:solidFill>
          <a:srgbClr val="92D050"/>
        </a:solidFill>
      </dgm:spPr>
      <dgm:t>
        <a:bodyPr/>
        <a:lstStyle/>
        <a:p>
          <a:r>
            <a:rPr lang="en-GB" dirty="0" smtClean="0"/>
            <a:t>Guidance</a:t>
          </a:r>
          <a:endParaRPr lang="en-GB" dirty="0"/>
        </a:p>
      </dgm:t>
    </dgm:pt>
    <dgm:pt modelId="{6979D3FB-1561-44F3-A8E5-64EF92A4DCAA}" type="parTrans" cxnId="{06B734DB-9BEB-4C17-B16F-1CF47A7E6F30}">
      <dgm:prSet/>
      <dgm:spPr/>
      <dgm:t>
        <a:bodyPr/>
        <a:lstStyle/>
        <a:p>
          <a:endParaRPr lang="en-GB"/>
        </a:p>
      </dgm:t>
    </dgm:pt>
    <dgm:pt modelId="{0D14B7F9-937D-499B-BA89-D5DC16E90712}" type="sibTrans" cxnId="{06B734DB-9BEB-4C17-B16F-1CF47A7E6F30}">
      <dgm:prSet/>
      <dgm:spPr/>
      <dgm:t>
        <a:bodyPr/>
        <a:lstStyle/>
        <a:p>
          <a:endParaRPr lang="en-GB"/>
        </a:p>
      </dgm:t>
    </dgm:pt>
    <dgm:pt modelId="{D07FA446-0E88-4FB9-AE96-3B816E01C790}">
      <dgm:prSet phldrT="[Text]"/>
      <dgm:spPr>
        <a:solidFill>
          <a:srgbClr val="FFC000"/>
        </a:solidFill>
      </dgm:spPr>
      <dgm:t>
        <a:bodyPr/>
        <a:lstStyle/>
        <a:p>
          <a:r>
            <a:rPr lang="en-GB" dirty="0" smtClean="0"/>
            <a:t>Compliance</a:t>
          </a:r>
          <a:endParaRPr lang="en-GB" dirty="0"/>
        </a:p>
      </dgm:t>
    </dgm:pt>
    <dgm:pt modelId="{21DE080E-D8B5-463D-90E2-F5E7C2C07CE7}" type="parTrans" cxnId="{F77424C8-760E-4EEC-A280-E131E292A80A}">
      <dgm:prSet/>
      <dgm:spPr/>
      <dgm:t>
        <a:bodyPr/>
        <a:lstStyle/>
        <a:p>
          <a:endParaRPr lang="en-GB"/>
        </a:p>
      </dgm:t>
    </dgm:pt>
    <dgm:pt modelId="{6301EE6F-9796-44FE-B8DF-5EF2E0BEF565}" type="sibTrans" cxnId="{F77424C8-760E-4EEC-A280-E131E292A80A}">
      <dgm:prSet/>
      <dgm:spPr/>
      <dgm:t>
        <a:bodyPr/>
        <a:lstStyle/>
        <a:p>
          <a:endParaRPr lang="en-GB"/>
        </a:p>
      </dgm:t>
    </dgm:pt>
    <dgm:pt modelId="{E4679147-93D1-460C-A4E5-0BB70A92567A}">
      <dgm:prSet phldrT="[Text]"/>
      <dgm:spPr>
        <a:solidFill>
          <a:srgbClr val="FF0000"/>
        </a:solidFill>
      </dgm:spPr>
      <dgm:t>
        <a:bodyPr/>
        <a:lstStyle/>
        <a:p>
          <a:r>
            <a:rPr lang="en-GB" dirty="0" smtClean="0"/>
            <a:t>Enforcement</a:t>
          </a:r>
          <a:endParaRPr lang="en-GB" dirty="0"/>
        </a:p>
      </dgm:t>
    </dgm:pt>
    <dgm:pt modelId="{EF3B4E28-6FCD-499B-B8A0-A955B341B502}" type="parTrans" cxnId="{0F858082-165D-464B-B27D-5FA355E5168B}">
      <dgm:prSet/>
      <dgm:spPr/>
      <dgm:t>
        <a:bodyPr/>
        <a:lstStyle/>
        <a:p>
          <a:endParaRPr lang="en-GB"/>
        </a:p>
      </dgm:t>
    </dgm:pt>
    <dgm:pt modelId="{1C1D12D7-8892-4856-857B-9B825DBEFE1D}" type="sibTrans" cxnId="{0F858082-165D-464B-B27D-5FA355E5168B}">
      <dgm:prSet/>
      <dgm:spPr/>
      <dgm:t>
        <a:bodyPr/>
        <a:lstStyle/>
        <a:p>
          <a:endParaRPr lang="en-GB"/>
        </a:p>
      </dgm:t>
    </dgm:pt>
    <dgm:pt modelId="{3977133D-FE1B-41FB-8869-F20090D9255E}" type="pres">
      <dgm:prSet presAssocID="{6F09417C-90F1-4674-8F1D-C03E58239F0D}" presName="Name0" presStyleCnt="0">
        <dgm:presLayoutVars>
          <dgm:dir/>
          <dgm:animLvl val="lvl"/>
          <dgm:resizeHandles val="exact"/>
        </dgm:presLayoutVars>
      </dgm:prSet>
      <dgm:spPr/>
    </dgm:pt>
    <dgm:pt modelId="{B9D75BB0-E3D0-48DE-B11C-A0746068826E}" type="pres">
      <dgm:prSet presAssocID="{4945D36C-BCE5-40EB-8681-AD9E53EAC00E}" presName="Name8" presStyleCnt="0"/>
      <dgm:spPr/>
    </dgm:pt>
    <dgm:pt modelId="{4EE2F1B0-A183-4D15-85C3-D67DE3569EED}" type="pres">
      <dgm:prSet presAssocID="{4945D36C-BCE5-40EB-8681-AD9E53EAC00E}" presName="level" presStyleLbl="node1" presStyleIdx="0" presStyleCnt="3" custLinFactNeighborX="421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5A9778-A281-4F76-A60A-75D987E0AFD0}" type="pres">
      <dgm:prSet presAssocID="{4945D36C-BCE5-40EB-8681-AD9E53EAC0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6A8188-28E8-4680-B842-737B9465D613}" type="pres">
      <dgm:prSet presAssocID="{D07FA446-0E88-4FB9-AE96-3B816E01C790}" presName="Name8" presStyleCnt="0"/>
      <dgm:spPr/>
    </dgm:pt>
    <dgm:pt modelId="{BB11F8EA-E915-4C55-A2A3-FEBC554028F0}" type="pres">
      <dgm:prSet presAssocID="{D07FA446-0E88-4FB9-AE96-3B816E01C790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E72D0EF-34B4-40E2-B662-74143AD7B71D}" type="pres">
      <dgm:prSet presAssocID="{D07FA446-0E88-4FB9-AE96-3B816E01C79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5F77D3B-EAA2-49EB-8E11-637F92BB135C}" type="pres">
      <dgm:prSet presAssocID="{E4679147-93D1-460C-A4E5-0BB70A92567A}" presName="Name8" presStyleCnt="0"/>
      <dgm:spPr/>
    </dgm:pt>
    <dgm:pt modelId="{21A05619-6C1E-4D78-8BDE-F33DBAA9E455}" type="pres">
      <dgm:prSet presAssocID="{E4679147-93D1-460C-A4E5-0BB70A92567A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F8DADF9-D16D-4FFB-86C9-75FE6A2E5E22}" type="pres">
      <dgm:prSet presAssocID="{E4679147-93D1-460C-A4E5-0BB70A92567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D87ACC8-CE6D-4D80-AEF3-F953630286A4}" type="presOf" srcId="{D07FA446-0E88-4FB9-AE96-3B816E01C790}" destId="{BB11F8EA-E915-4C55-A2A3-FEBC554028F0}" srcOrd="0" destOrd="0" presId="urn:microsoft.com/office/officeart/2005/8/layout/pyramid3"/>
    <dgm:cxn modelId="{F77424C8-760E-4EEC-A280-E131E292A80A}" srcId="{6F09417C-90F1-4674-8F1D-C03E58239F0D}" destId="{D07FA446-0E88-4FB9-AE96-3B816E01C790}" srcOrd="1" destOrd="0" parTransId="{21DE080E-D8B5-463D-90E2-F5E7C2C07CE7}" sibTransId="{6301EE6F-9796-44FE-B8DF-5EF2E0BEF565}"/>
    <dgm:cxn modelId="{D6B1C518-5ECE-4E8E-996A-8C369B2795E6}" type="presOf" srcId="{D07FA446-0E88-4FB9-AE96-3B816E01C790}" destId="{4E72D0EF-34B4-40E2-B662-74143AD7B71D}" srcOrd="1" destOrd="0" presId="urn:microsoft.com/office/officeart/2005/8/layout/pyramid3"/>
    <dgm:cxn modelId="{60C45223-9819-4771-ACE4-9BFA4CD8BC23}" type="presOf" srcId="{E4679147-93D1-460C-A4E5-0BB70A92567A}" destId="{21A05619-6C1E-4D78-8BDE-F33DBAA9E455}" srcOrd="0" destOrd="0" presId="urn:microsoft.com/office/officeart/2005/8/layout/pyramid3"/>
    <dgm:cxn modelId="{55C21BEE-AFAD-4ED1-8455-229A5C7C4B4B}" type="presOf" srcId="{E4679147-93D1-460C-A4E5-0BB70A92567A}" destId="{9F8DADF9-D16D-4FFB-86C9-75FE6A2E5E22}" srcOrd="1" destOrd="0" presId="urn:microsoft.com/office/officeart/2005/8/layout/pyramid3"/>
    <dgm:cxn modelId="{0F858082-165D-464B-B27D-5FA355E5168B}" srcId="{6F09417C-90F1-4674-8F1D-C03E58239F0D}" destId="{E4679147-93D1-460C-A4E5-0BB70A92567A}" srcOrd="2" destOrd="0" parTransId="{EF3B4E28-6FCD-499B-B8A0-A955B341B502}" sibTransId="{1C1D12D7-8892-4856-857B-9B825DBEFE1D}"/>
    <dgm:cxn modelId="{06B734DB-9BEB-4C17-B16F-1CF47A7E6F30}" srcId="{6F09417C-90F1-4674-8F1D-C03E58239F0D}" destId="{4945D36C-BCE5-40EB-8681-AD9E53EAC00E}" srcOrd="0" destOrd="0" parTransId="{6979D3FB-1561-44F3-A8E5-64EF92A4DCAA}" sibTransId="{0D14B7F9-937D-499B-BA89-D5DC16E90712}"/>
    <dgm:cxn modelId="{F6CD0E11-968F-4070-97B5-391FBF904651}" type="presOf" srcId="{4945D36C-BCE5-40EB-8681-AD9E53EAC00E}" destId="{345A9778-A281-4F76-A60A-75D987E0AFD0}" srcOrd="1" destOrd="0" presId="urn:microsoft.com/office/officeart/2005/8/layout/pyramid3"/>
    <dgm:cxn modelId="{57AEFFFC-EF2F-4DA9-BE19-4B75E00AA1DC}" type="presOf" srcId="{4945D36C-BCE5-40EB-8681-AD9E53EAC00E}" destId="{4EE2F1B0-A183-4D15-85C3-D67DE3569EED}" srcOrd="0" destOrd="0" presId="urn:microsoft.com/office/officeart/2005/8/layout/pyramid3"/>
    <dgm:cxn modelId="{DC743232-81CD-485A-AB91-4692D4E05D1B}" type="presOf" srcId="{6F09417C-90F1-4674-8F1D-C03E58239F0D}" destId="{3977133D-FE1B-41FB-8869-F20090D9255E}" srcOrd="0" destOrd="0" presId="urn:microsoft.com/office/officeart/2005/8/layout/pyramid3"/>
    <dgm:cxn modelId="{FD83BE15-7FFE-4B97-9E46-F60C200E1706}" type="presParOf" srcId="{3977133D-FE1B-41FB-8869-F20090D9255E}" destId="{B9D75BB0-E3D0-48DE-B11C-A0746068826E}" srcOrd="0" destOrd="0" presId="urn:microsoft.com/office/officeart/2005/8/layout/pyramid3"/>
    <dgm:cxn modelId="{3778479B-E9AA-43A3-9A53-B5C7EC1316DE}" type="presParOf" srcId="{B9D75BB0-E3D0-48DE-B11C-A0746068826E}" destId="{4EE2F1B0-A183-4D15-85C3-D67DE3569EED}" srcOrd="0" destOrd="0" presId="urn:microsoft.com/office/officeart/2005/8/layout/pyramid3"/>
    <dgm:cxn modelId="{7981A73D-8706-457F-8F6F-300556BCD63F}" type="presParOf" srcId="{B9D75BB0-E3D0-48DE-B11C-A0746068826E}" destId="{345A9778-A281-4F76-A60A-75D987E0AFD0}" srcOrd="1" destOrd="0" presId="urn:microsoft.com/office/officeart/2005/8/layout/pyramid3"/>
    <dgm:cxn modelId="{45DC02D3-3A4A-43DF-9F58-83AEDE3830A0}" type="presParOf" srcId="{3977133D-FE1B-41FB-8869-F20090D9255E}" destId="{AF6A8188-28E8-4680-B842-737B9465D613}" srcOrd="1" destOrd="0" presId="urn:microsoft.com/office/officeart/2005/8/layout/pyramid3"/>
    <dgm:cxn modelId="{9D5BE335-EE7A-4D38-8245-3CAE851EDADC}" type="presParOf" srcId="{AF6A8188-28E8-4680-B842-737B9465D613}" destId="{BB11F8EA-E915-4C55-A2A3-FEBC554028F0}" srcOrd="0" destOrd="0" presId="urn:microsoft.com/office/officeart/2005/8/layout/pyramid3"/>
    <dgm:cxn modelId="{287DEF89-51C2-4A3B-8508-B8B4B859DB9E}" type="presParOf" srcId="{AF6A8188-28E8-4680-B842-737B9465D613}" destId="{4E72D0EF-34B4-40E2-B662-74143AD7B71D}" srcOrd="1" destOrd="0" presId="urn:microsoft.com/office/officeart/2005/8/layout/pyramid3"/>
    <dgm:cxn modelId="{97F53463-74B7-41DE-BC46-9BBA0D5A1212}" type="presParOf" srcId="{3977133D-FE1B-41FB-8869-F20090D9255E}" destId="{65F77D3B-EAA2-49EB-8E11-637F92BB135C}" srcOrd="2" destOrd="0" presId="urn:microsoft.com/office/officeart/2005/8/layout/pyramid3"/>
    <dgm:cxn modelId="{78028923-D446-4ABC-882B-653EA6BA2F30}" type="presParOf" srcId="{65F77D3B-EAA2-49EB-8E11-637F92BB135C}" destId="{21A05619-6C1E-4D78-8BDE-F33DBAA9E455}" srcOrd="0" destOrd="0" presId="urn:microsoft.com/office/officeart/2005/8/layout/pyramid3"/>
    <dgm:cxn modelId="{E2D1DFDC-0913-4913-9043-FF9E7D0C2183}" type="presParOf" srcId="{65F77D3B-EAA2-49EB-8E11-637F92BB135C}" destId="{9F8DADF9-D16D-4FFB-86C9-75FE6A2E5E22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0E013C-D6AE-4EA8-AA2B-D5CE72F81013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CFBC077-D87A-4470-A137-A3D218CA1886}">
      <dgm:prSet phldrT="[Text]"/>
      <dgm:spPr>
        <a:solidFill>
          <a:schemeClr val="tx1"/>
        </a:solidFill>
      </dgm:spPr>
      <dgm:t>
        <a:bodyPr/>
        <a:lstStyle/>
        <a:p>
          <a:r>
            <a:rPr lang="en-GB" dirty="0" smtClean="0"/>
            <a:t>Campaigners</a:t>
          </a:r>
          <a:endParaRPr lang="en-GB" dirty="0"/>
        </a:p>
      </dgm:t>
    </dgm:pt>
    <dgm:pt modelId="{277D2EC0-5547-4A9A-AB54-CAB821C687EB}" type="parTrans" cxnId="{798A6FB6-1C97-40E9-8FB0-810ABA761F2A}">
      <dgm:prSet/>
      <dgm:spPr/>
      <dgm:t>
        <a:bodyPr/>
        <a:lstStyle/>
        <a:p>
          <a:endParaRPr lang="en-GB"/>
        </a:p>
      </dgm:t>
    </dgm:pt>
    <dgm:pt modelId="{F97CCD08-6D92-4FF0-B334-95FB43739593}" type="sibTrans" cxnId="{798A6FB6-1C97-40E9-8FB0-810ABA761F2A}">
      <dgm:prSet/>
      <dgm:spPr/>
      <dgm:t>
        <a:bodyPr/>
        <a:lstStyle/>
        <a:p>
          <a:endParaRPr lang="en-GB"/>
        </a:p>
      </dgm:t>
    </dgm:pt>
    <dgm:pt modelId="{890775E4-7485-4A11-9896-FD0427FE0B04}">
      <dgm:prSet phldrT="[Text]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Compiles, checks and submits data</a:t>
          </a:r>
          <a:endParaRPr lang="en-GB" dirty="0">
            <a:solidFill>
              <a:schemeClr val="bg1"/>
            </a:solidFill>
          </a:endParaRPr>
        </a:p>
      </dgm:t>
    </dgm:pt>
    <dgm:pt modelId="{FA30051D-23C1-470F-B8A7-33456D5D584A}" type="parTrans" cxnId="{99A63C32-3034-495A-A6EF-73C143148394}">
      <dgm:prSet/>
      <dgm:spPr/>
      <dgm:t>
        <a:bodyPr/>
        <a:lstStyle/>
        <a:p>
          <a:endParaRPr lang="en-GB"/>
        </a:p>
      </dgm:t>
    </dgm:pt>
    <dgm:pt modelId="{814871BF-6AAE-4451-BE8F-18C4903006D5}" type="sibTrans" cxnId="{99A63C32-3034-495A-A6EF-73C143148394}">
      <dgm:prSet/>
      <dgm:spPr/>
      <dgm:t>
        <a:bodyPr/>
        <a:lstStyle/>
        <a:p>
          <a:endParaRPr lang="en-GB"/>
        </a:p>
      </dgm:t>
    </dgm:pt>
    <dgm:pt modelId="{07C3A24F-2C0C-4A09-97F5-DC2066F9F6DC}">
      <dgm:prSet phldrT="[Text]"/>
      <dgm:spPr>
        <a:solidFill>
          <a:schemeClr val="tx2">
            <a:alpha val="90000"/>
          </a:schemeClr>
        </a:solidFill>
      </dgm:spPr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Accuracy</a:t>
          </a:r>
          <a:endParaRPr lang="en-GB" dirty="0">
            <a:solidFill>
              <a:schemeClr val="bg1"/>
            </a:solidFill>
          </a:endParaRPr>
        </a:p>
      </dgm:t>
    </dgm:pt>
    <dgm:pt modelId="{8FD13D64-C390-4107-A164-88AA11EBB7C6}" type="parTrans" cxnId="{92931412-7407-44A8-A3DA-C9621AE47C22}">
      <dgm:prSet/>
      <dgm:spPr/>
      <dgm:t>
        <a:bodyPr/>
        <a:lstStyle/>
        <a:p>
          <a:endParaRPr lang="en-GB"/>
        </a:p>
      </dgm:t>
    </dgm:pt>
    <dgm:pt modelId="{A220A230-2FC3-4942-915F-A9855B14FA10}" type="sibTrans" cxnId="{92931412-7407-44A8-A3DA-C9621AE47C22}">
      <dgm:prSet/>
      <dgm:spPr/>
      <dgm:t>
        <a:bodyPr/>
        <a:lstStyle/>
        <a:p>
          <a:endParaRPr lang="en-GB"/>
        </a:p>
      </dgm:t>
    </dgm:pt>
    <dgm:pt modelId="{E2EC557B-191D-4299-9DFA-EF6CA3353A9A}">
      <dgm:prSet phldrT="[Text]"/>
      <dgm:spPr>
        <a:solidFill>
          <a:schemeClr val="tx1"/>
        </a:solidFill>
      </dgm:spPr>
      <dgm:t>
        <a:bodyPr/>
        <a:lstStyle/>
        <a:p>
          <a:r>
            <a:rPr lang="en-GB" dirty="0" smtClean="0"/>
            <a:t>The Commission</a:t>
          </a:r>
          <a:endParaRPr lang="en-GB" dirty="0"/>
        </a:p>
      </dgm:t>
    </dgm:pt>
    <dgm:pt modelId="{6E77FD5B-6399-4674-AFC7-65ED5FB0CE58}" type="parTrans" cxnId="{4BEDCF47-16CE-4B6F-8BB6-3421D6322AB7}">
      <dgm:prSet/>
      <dgm:spPr/>
      <dgm:t>
        <a:bodyPr/>
        <a:lstStyle/>
        <a:p>
          <a:endParaRPr lang="en-GB"/>
        </a:p>
      </dgm:t>
    </dgm:pt>
    <dgm:pt modelId="{BFD24093-9080-48C4-BF35-BCECAE1D35D9}" type="sibTrans" cxnId="{4BEDCF47-16CE-4B6F-8BB6-3421D6322AB7}">
      <dgm:prSet/>
      <dgm:spPr/>
      <dgm:t>
        <a:bodyPr/>
        <a:lstStyle/>
        <a:p>
          <a:endParaRPr lang="en-GB"/>
        </a:p>
      </dgm:t>
    </dgm:pt>
    <dgm:pt modelId="{21C3419F-9747-453B-8813-B61DD093AE54}">
      <dgm:prSet phldrT="[Text]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Checks, codes, organises and publishes data</a:t>
          </a:r>
          <a:endParaRPr lang="en-GB" dirty="0">
            <a:solidFill>
              <a:schemeClr val="bg1"/>
            </a:solidFill>
          </a:endParaRPr>
        </a:p>
      </dgm:t>
    </dgm:pt>
    <dgm:pt modelId="{08F724F0-DE3E-455F-BE1C-4BA29A9A5D53}" type="parTrans" cxnId="{CAA01F6A-6DB5-4523-8CE3-95A208B8CF8C}">
      <dgm:prSet/>
      <dgm:spPr/>
      <dgm:t>
        <a:bodyPr/>
        <a:lstStyle/>
        <a:p>
          <a:endParaRPr lang="en-GB"/>
        </a:p>
      </dgm:t>
    </dgm:pt>
    <dgm:pt modelId="{18021E7B-1543-4E6F-9458-2BD1B514ED14}" type="sibTrans" cxnId="{CAA01F6A-6DB5-4523-8CE3-95A208B8CF8C}">
      <dgm:prSet/>
      <dgm:spPr/>
      <dgm:t>
        <a:bodyPr/>
        <a:lstStyle/>
        <a:p>
          <a:endParaRPr lang="en-GB"/>
        </a:p>
      </dgm:t>
    </dgm:pt>
    <dgm:pt modelId="{36176757-D06C-4C12-9AE8-2FF8F04366B3}">
      <dgm:prSet phldrT="[Text]"/>
      <dgm:spPr>
        <a:solidFill>
          <a:schemeClr val="tx2">
            <a:alpha val="90000"/>
          </a:schemeClr>
        </a:solidFill>
      </dgm:spPr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Accuracy, intelligibility and accessibility</a:t>
          </a:r>
          <a:endParaRPr lang="en-GB" dirty="0">
            <a:solidFill>
              <a:schemeClr val="bg1"/>
            </a:solidFill>
          </a:endParaRPr>
        </a:p>
      </dgm:t>
    </dgm:pt>
    <dgm:pt modelId="{D0C80FCB-7C4F-491F-99E7-2D160057F804}" type="parTrans" cxnId="{8FA12C5B-6FE2-4CB6-AA5B-1CB6C6CA102E}">
      <dgm:prSet/>
      <dgm:spPr/>
      <dgm:t>
        <a:bodyPr/>
        <a:lstStyle/>
        <a:p>
          <a:endParaRPr lang="en-GB"/>
        </a:p>
      </dgm:t>
    </dgm:pt>
    <dgm:pt modelId="{598600C1-EE9F-49A2-B1C7-C49C16E226BB}" type="sibTrans" cxnId="{8FA12C5B-6FE2-4CB6-AA5B-1CB6C6CA102E}">
      <dgm:prSet/>
      <dgm:spPr/>
      <dgm:t>
        <a:bodyPr/>
        <a:lstStyle/>
        <a:p>
          <a:endParaRPr lang="en-GB"/>
        </a:p>
      </dgm:t>
    </dgm:pt>
    <dgm:pt modelId="{7539BA33-7D01-4547-814A-B0B54E3FF1BD}">
      <dgm:prSet phldrT="[Text]"/>
      <dgm:spPr>
        <a:solidFill>
          <a:schemeClr val="tx1"/>
        </a:solidFill>
      </dgm:spPr>
      <dgm:t>
        <a:bodyPr/>
        <a:lstStyle/>
        <a:p>
          <a:r>
            <a:rPr lang="en-GB" dirty="0" smtClean="0"/>
            <a:t>Civil society?</a:t>
          </a:r>
          <a:endParaRPr lang="en-GB" dirty="0"/>
        </a:p>
      </dgm:t>
    </dgm:pt>
    <dgm:pt modelId="{43C7B244-98B2-4812-ACCC-BA198EA8D973}" type="parTrans" cxnId="{7D9D8B35-AC35-441D-889A-9493794B0F8E}">
      <dgm:prSet/>
      <dgm:spPr/>
      <dgm:t>
        <a:bodyPr/>
        <a:lstStyle/>
        <a:p>
          <a:endParaRPr lang="en-GB"/>
        </a:p>
      </dgm:t>
    </dgm:pt>
    <dgm:pt modelId="{4951AE79-D7A2-47B0-A712-ADA8A72081F2}" type="sibTrans" cxnId="{7D9D8B35-AC35-441D-889A-9493794B0F8E}">
      <dgm:prSet/>
      <dgm:spPr/>
      <dgm:t>
        <a:bodyPr/>
        <a:lstStyle/>
        <a:p>
          <a:endParaRPr lang="en-GB"/>
        </a:p>
      </dgm:t>
    </dgm:pt>
    <dgm:pt modelId="{9DFE0948-8E8D-4322-B3FE-86A515945C5D}">
      <dgm:prSet phldrT="[Text]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Visualises data</a:t>
          </a:r>
          <a:endParaRPr lang="en-GB" dirty="0">
            <a:solidFill>
              <a:schemeClr val="bg1"/>
            </a:solidFill>
          </a:endParaRPr>
        </a:p>
      </dgm:t>
    </dgm:pt>
    <dgm:pt modelId="{0D14DFA8-661D-4D2C-8F6A-F2E6A2E1823E}" type="parTrans" cxnId="{EC9AF206-DB76-4DEE-BBBF-580B1C6714B3}">
      <dgm:prSet/>
      <dgm:spPr/>
      <dgm:t>
        <a:bodyPr/>
        <a:lstStyle/>
        <a:p>
          <a:endParaRPr lang="en-GB"/>
        </a:p>
      </dgm:t>
    </dgm:pt>
    <dgm:pt modelId="{DFD19442-C1F3-477C-8578-8526668ACB5A}" type="sibTrans" cxnId="{EC9AF206-DB76-4DEE-BBBF-580B1C6714B3}">
      <dgm:prSet/>
      <dgm:spPr/>
      <dgm:t>
        <a:bodyPr/>
        <a:lstStyle/>
        <a:p>
          <a:endParaRPr lang="en-GB"/>
        </a:p>
      </dgm:t>
    </dgm:pt>
    <dgm:pt modelId="{157FC891-834A-4389-A926-68040F89889A}">
      <dgm:prSet phldrT="[Text]"/>
      <dgm:spPr>
        <a:solidFill>
          <a:schemeClr val="tx2">
            <a:alpha val="90000"/>
          </a:schemeClr>
        </a:solidFill>
      </dgm:spPr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Meaningful</a:t>
          </a:r>
          <a:endParaRPr lang="en-GB" dirty="0">
            <a:solidFill>
              <a:schemeClr val="bg1"/>
            </a:solidFill>
          </a:endParaRPr>
        </a:p>
      </dgm:t>
    </dgm:pt>
    <dgm:pt modelId="{5F00A20B-49D5-4A23-A4F2-02A9DEAE6883}" type="parTrans" cxnId="{6B4820B9-EB9D-4267-9296-1E0DDB381258}">
      <dgm:prSet/>
      <dgm:spPr/>
      <dgm:t>
        <a:bodyPr/>
        <a:lstStyle/>
        <a:p>
          <a:endParaRPr lang="en-GB"/>
        </a:p>
      </dgm:t>
    </dgm:pt>
    <dgm:pt modelId="{C27123DE-E7A2-4C7E-B7E3-F681EB6D11DB}" type="sibTrans" cxnId="{6B4820B9-EB9D-4267-9296-1E0DDB381258}">
      <dgm:prSet/>
      <dgm:spPr/>
      <dgm:t>
        <a:bodyPr/>
        <a:lstStyle/>
        <a:p>
          <a:endParaRPr lang="en-GB"/>
        </a:p>
      </dgm:t>
    </dgm:pt>
    <dgm:pt modelId="{29E41FFF-55FF-416E-B469-81A1FB3C7CB7}" type="pres">
      <dgm:prSet presAssocID="{F90E013C-D6AE-4EA8-AA2B-D5CE72F8101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42307D0-BE1D-419F-8057-30122B775E0B}" type="pres">
      <dgm:prSet presAssocID="{7539BA33-7D01-4547-814A-B0B54E3FF1BD}" presName="boxAndChildren" presStyleCnt="0"/>
      <dgm:spPr/>
    </dgm:pt>
    <dgm:pt modelId="{CDF9DB86-078D-4F74-876C-E5E49793F9BF}" type="pres">
      <dgm:prSet presAssocID="{7539BA33-7D01-4547-814A-B0B54E3FF1BD}" presName="parentTextBox" presStyleLbl="node1" presStyleIdx="0" presStyleCnt="3"/>
      <dgm:spPr/>
      <dgm:t>
        <a:bodyPr/>
        <a:lstStyle/>
        <a:p>
          <a:endParaRPr lang="en-GB"/>
        </a:p>
      </dgm:t>
    </dgm:pt>
    <dgm:pt modelId="{12DAC001-A0F4-4AA4-A157-CDA62EF69FD7}" type="pres">
      <dgm:prSet presAssocID="{7539BA33-7D01-4547-814A-B0B54E3FF1BD}" presName="entireBox" presStyleLbl="node1" presStyleIdx="0" presStyleCnt="3"/>
      <dgm:spPr/>
      <dgm:t>
        <a:bodyPr/>
        <a:lstStyle/>
        <a:p>
          <a:endParaRPr lang="en-GB"/>
        </a:p>
      </dgm:t>
    </dgm:pt>
    <dgm:pt modelId="{67955227-DED8-48A7-BC62-1E82329CD5F6}" type="pres">
      <dgm:prSet presAssocID="{7539BA33-7D01-4547-814A-B0B54E3FF1BD}" presName="descendantBox" presStyleCnt="0"/>
      <dgm:spPr/>
    </dgm:pt>
    <dgm:pt modelId="{7459C490-5B38-4AC0-ACDF-22BD2DBAD4C8}" type="pres">
      <dgm:prSet presAssocID="{9DFE0948-8E8D-4322-B3FE-86A515945C5D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4E9563D-9392-4D38-B889-4E1D6F68D828}" type="pres">
      <dgm:prSet presAssocID="{157FC891-834A-4389-A926-68040F89889A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3BBEBC6-01E6-46D9-AE1E-2BE123A5418D}" type="pres">
      <dgm:prSet presAssocID="{BFD24093-9080-48C4-BF35-BCECAE1D35D9}" presName="sp" presStyleCnt="0"/>
      <dgm:spPr/>
    </dgm:pt>
    <dgm:pt modelId="{B41EFD0B-043E-4C28-AA1C-A8EC9D3E4C9D}" type="pres">
      <dgm:prSet presAssocID="{E2EC557B-191D-4299-9DFA-EF6CA3353A9A}" presName="arrowAndChildren" presStyleCnt="0"/>
      <dgm:spPr/>
    </dgm:pt>
    <dgm:pt modelId="{DDE0172E-9D42-4BA2-8292-896ED0367B3E}" type="pres">
      <dgm:prSet presAssocID="{E2EC557B-191D-4299-9DFA-EF6CA3353A9A}" presName="parentTextArrow" presStyleLbl="node1" presStyleIdx="0" presStyleCnt="3"/>
      <dgm:spPr/>
      <dgm:t>
        <a:bodyPr/>
        <a:lstStyle/>
        <a:p>
          <a:endParaRPr lang="en-GB"/>
        </a:p>
      </dgm:t>
    </dgm:pt>
    <dgm:pt modelId="{ABA9B6E8-76D8-4A01-AE31-726C90948EC2}" type="pres">
      <dgm:prSet presAssocID="{E2EC557B-191D-4299-9DFA-EF6CA3353A9A}" presName="arrow" presStyleLbl="node1" presStyleIdx="1" presStyleCnt="3"/>
      <dgm:spPr/>
      <dgm:t>
        <a:bodyPr/>
        <a:lstStyle/>
        <a:p>
          <a:endParaRPr lang="en-GB"/>
        </a:p>
      </dgm:t>
    </dgm:pt>
    <dgm:pt modelId="{A56AB9EB-77F4-4C5C-8245-208B6A57A4DF}" type="pres">
      <dgm:prSet presAssocID="{E2EC557B-191D-4299-9DFA-EF6CA3353A9A}" presName="descendantArrow" presStyleCnt="0"/>
      <dgm:spPr/>
    </dgm:pt>
    <dgm:pt modelId="{102D0C1F-11B9-45DD-BF77-7241B62E69E6}" type="pres">
      <dgm:prSet presAssocID="{21C3419F-9747-453B-8813-B61DD093AE54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CE8B00-D952-4855-A3F7-E464A3A05212}" type="pres">
      <dgm:prSet presAssocID="{36176757-D06C-4C12-9AE8-2FF8F04366B3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4C7B3C1-B2D3-4B68-ABF6-6F0B55E25705}" type="pres">
      <dgm:prSet presAssocID="{F97CCD08-6D92-4FF0-B334-95FB43739593}" presName="sp" presStyleCnt="0"/>
      <dgm:spPr/>
    </dgm:pt>
    <dgm:pt modelId="{2C36B8AF-46B2-4C2F-B086-F054683B89BF}" type="pres">
      <dgm:prSet presAssocID="{FCFBC077-D87A-4470-A137-A3D218CA1886}" presName="arrowAndChildren" presStyleCnt="0"/>
      <dgm:spPr/>
    </dgm:pt>
    <dgm:pt modelId="{EC068E25-4812-4598-8AEE-FCC9283EE19C}" type="pres">
      <dgm:prSet presAssocID="{FCFBC077-D87A-4470-A137-A3D218CA1886}" presName="parentTextArrow" presStyleLbl="node1" presStyleIdx="1" presStyleCnt="3"/>
      <dgm:spPr/>
      <dgm:t>
        <a:bodyPr/>
        <a:lstStyle/>
        <a:p>
          <a:endParaRPr lang="en-GB"/>
        </a:p>
      </dgm:t>
    </dgm:pt>
    <dgm:pt modelId="{1C5ACE10-AD71-41DD-942A-3919AD55289D}" type="pres">
      <dgm:prSet presAssocID="{FCFBC077-D87A-4470-A137-A3D218CA1886}" presName="arrow" presStyleLbl="node1" presStyleIdx="2" presStyleCnt="3"/>
      <dgm:spPr/>
      <dgm:t>
        <a:bodyPr/>
        <a:lstStyle/>
        <a:p>
          <a:endParaRPr lang="en-GB"/>
        </a:p>
      </dgm:t>
    </dgm:pt>
    <dgm:pt modelId="{E1C38E63-4949-4FB5-B9CA-2ED152228BA5}" type="pres">
      <dgm:prSet presAssocID="{FCFBC077-D87A-4470-A137-A3D218CA1886}" presName="descendantArrow" presStyleCnt="0"/>
      <dgm:spPr/>
    </dgm:pt>
    <dgm:pt modelId="{F250405A-41E7-43AE-BF53-122D230B905F}" type="pres">
      <dgm:prSet presAssocID="{890775E4-7485-4A11-9896-FD0427FE0B04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E3C05B-9E74-44EB-979C-ACC03729382A}" type="pres">
      <dgm:prSet presAssocID="{07C3A24F-2C0C-4A09-97F5-DC2066F9F6DC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2931412-7407-44A8-A3DA-C9621AE47C22}" srcId="{FCFBC077-D87A-4470-A137-A3D218CA1886}" destId="{07C3A24F-2C0C-4A09-97F5-DC2066F9F6DC}" srcOrd="1" destOrd="0" parTransId="{8FD13D64-C390-4107-A164-88AA11EBB7C6}" sibTransId="{A220A230-2FC3-4942-915F-A9855B14FA10}"/>
    <dgm:cxn modelId="{C62C0429-D86F-4518-A458-B63FE8877E0E}" type="presOf" srcId="{21C3419F-9747-453B-8813-B61DD093AE54}" destId="{102D0C1F-11B9-45DD-BF77-7241B62E69E6}" srcOrd="0" destOrd="0" presId="urn:microsoft.com/office/officeart/2005/8/layout/process4"/>
    <dgm:cxn modelId="{0B3ED4B6-236E-4BD4-A08C-0B19E47383D7}" type="presOf" srcId="{7539BA33-7D01-4547-814A-B0B54E3FF1BD}" destId="{CDF9DB86-078D-4F74-876C-E5E49793F9BF}" srcOrd="0" destOrd="0" presId="urn:microsoft.com/office/officeart/2005/8/layout/process4"/>
    <dgm:cxn modelId="{7D9D8B35-AC35-441D-889A-9493794B0F8E}" srcId="{F90E013C-D6AE-4EA8-AA2B-D5CE72F81013}" destId="{7539BA33-7D01-4547-814A-B0B54E3FF1BD}" srcOrd="2" destOrd="0" parTransId="{43C7B244-98B2-4812-ACCC-BA198EA8D973}" sibTransId="{4951AE79-D7A2-47B0-A712-ADA8A72081F2}"/>
    <dgm:cxn modelId="{4BEDCF47-16CE-4B6F-8BB6-3421D6322AB7}" srcId="{F90E013C-D6AE-4EA8-AA2B-D5CE72F81013}" destId="{E2EC557B-191D-4299-9DFA-EF6CA3353A9A}" srcOrd="1" destOrd="0" parTransId="{6E77FD5B-6399-4674-AFC7-65ED5FB0CE58}" sibTransId="{BFD24093-9080-48C4-BF35-BCECAE1D35D9}"/>
    <dgm:cxn modelId="{575D9C2C-6C9E-46AD-9A02-C13B21D9285B}" type="presOf" srcId="{E2EC557B-191D-4299-9DFA-EF6CA3353A9A}" destId="{ABA9B6E8-76D8-4A01-AE31-726C90948EC2}" srcOrd="1" destOrd="0" presId="urn:microsoft.com/office/officeart/2005/8/layout/process4"/>
    <dgm:cxn modelId="{6A8AB519-EAC5-4F11-960A-6ADBB4C8D792}" type="presOf" srcId="{E2EC557B-191D-4299-9DFA-EF6CA3353A9A}" destId="{DDE0172E-9D42-4BA2-8292-896ED0367B3E}" srcOrd="0" destOrd="0" presId="urn:microsoft.com/office/officeart/2005/8/layout/process4"/>
    <dgm:cxn modelId="{EC9AF206-DB76-4DEE-BBBF-580B1C6714B3}" srcId="{7539BA33-7D01-4547-814A-B0B54E3FF1BD}" destId="{9DFE0948-8E8D-4322-B3FE-86A515945C5D}" srcOrd="0" destOrd="0" parTransId="{0D14DFA8-661D-4D2C-8F6A-F2E6A2E1823E}" sibTransId="{DFD19442-C1F3-477C-8578-8526668ACB5A}"/>
    <dgm:cxn modelId="{CAA01F6A-6DB5-4523-8CE3-95A208B8CF8C}" srcId="{E2EC557B-191D-4299-9DFA-EF6CA3353A9A}" destId="{21C3419F-9747-453B-8813-B61DD093AE54}" srcOrd="0" destOrd="0" parTransId="{08F724F0-DE3E-455F-BE1C-4BA29A9A5D53}" sibTransId="{18021E7B-1543-4E6F-9458-2BD1B514ED14}"/>
    <dgm:cxn modelId="{99A63C32-3034-495A-A6EF-73C143148394}" srcId="{FCFBC077-D87A-4470-A137-A3D218CA1886}" destId="{890775E4-7485-4A11-9896-FD0427FE0B04}" srcOrd="0" destOrd="0" parTransId="{FA30051D-23C1-470F-B8A7-33456D5D584A}" sibTransId="{814871BF-6AAE-4451-BE8F-18C4903006D5}"/>
    <dgm:cxn modelId="{715360B2-DC73-469A-80FB-22D1355D121D}" type="presOf" srcId="{F90E013C-D6AE-4EA8-AA2B-D5CE72F81013}" destId="{29E41FFF-55FF-416E-B469-81A1FB3C7CB7}" srcOrd="0" destOrd="0" presId="urn:microsoft.com/office/officeart/2005/8/layout/process4"/>
    <dgm:cxn modelId="{798A6FB6-1C97-40E9-8FB0-810ABA761F2A}" srcId="{F90E013C-D6AE-4EA8-AA2B-D5CE72F81013}" destId="{FCFBC077-D87A-4470-A137-A3D218CA1886}" srcOrd="0" destOrd="0" parTransId="{277D2EC0-5547-4A9A-AB54-CAB821C687EB}" sibTransId="{F97CCD08-6D92-4FF0-B334-95FB43739593}"/>
    <dgm:cxn modelId="{EA4B9A88-1C99-45A9-851C-68F946C4F57E}" type="presOf" srcId="{890775E4-7485-4A11-9896-FD0427FE0B04}" destId="{F250405A-41E7-43AE-BF53-122D230B905F}" srcOrd="0" destOrd="0" presId="urn:microsoft.com/office/officeart/2005/8/layout/process4"/>
    <dgm:cxn modelId="{8FA12C5B-6FE2-4CB6-AA5B-1CB6C6CA102E}" srcId="{E2EC557B-191D-4299-9DFA-EF6CA3353A9A}" destId="{36176757-D06C-4C12-9AE8-2FF8F04366B3}" srcOrd="1" destOrd="0" parTransId="{D0C80FCB-7C4F-491F-99E7-2D160057F804}" sibTransId="{598600C1-EE9F-49A2-B1C7-C49C16E226BB}"/>
    <dgm:cxn modelId="{B219FBA8-BC88-46EC-84F6-B56AE00CFFAE}" type="presOf" srcId="{157FC891-834A-4389-A926-68040F89889A}" destId="{B4E9563D-9392-4D38-B889-4E1D6F68D828}" srcOrd="0" destOrd="0" presId="urn:microsoft.com/office/officeart/2005/8/layout/process4"/>
    <dgm:cxn modelId="{75F05F0D-8D25-4481-A3F4-3BB589DFCE84}" type="presOf" srcId="{FCFBC077-D87A-4470-A137-A3D218CA1886}" destId="{1C5ACE10-AD71-41DD-942A-3919AD55289D}" srcOrd="1" destOrd="0" presId="urn:microsoft.com/office/officeart/2005/8/layout/process4"/>
    <dgm:cxn modelId="{6B4820B9-EB9D-4267-9296-1E0DDB381258}" srcId="{7539BA33-7D01-4547-814A-B0B54E3FF1BD}" destId="{157FC891-834A-4389-A926-68040F89889A}" srcOrd="1" destOrd="0" parTransId="{5F00A20B-49D5-4A23-A4F2-02A9DEAE6883}" sibTransId="{C27123DE-E7A2-4C7E-B7E3-F681EB6D11DB}"/>
    <dgm:cxn modelId="{2D5336FA-206F-4BEA-81C8-A2BFE57754E3}" type="presOf" srcId="{FCFBC077-D87A-4470-A137-A3D218CA1886}" destId="{EC068E25-4812-4598-8AEE-FCC9283EE19C}" srcOrd="0" destOrd="0" presId="urn:microsoft.com/office/officeart/2005/8/layout/process4"/>
    <dgm:cxn modelId="{93210E1C-8751-4185-9940-C0217A84DBEE}" type="presOf" srcId="{7539BA33-7D01-4547-814A-B0B54E3FF1BD}" destId="{12DAC001-A0F4-4AA4-A157-CDA62EF69FD7}" srcOrd="1" destOrd="0" presId="urn:microsoft.com/office/officeart/2005/8/layout/process4"/>
    <dgm:cxn modelId="{A3DD9089-FDC0-4542-8FB5-F9E574E7ED47}" type="presOf" srcId="{07C3A24F-2C0C-4A09-97F5-DC2066F9F6DC}" destId="{D9E3C05B-9E74-44EB-979C-ACC03729382A}" srcOrd="0" destOrd="0" presId="urn:microsoft.com/office/officeart/2005/8/layout/process4"/>
    <dgm:cxn modelId="{3E7C2C54-BC6F-47D0-A18C-CB867F2DC007}" type="presOf" srcId="{9DFE0948-8E8D-4322-B3FE-86A515945C5D}" destId="{7459C490-5B38-4AC0-ACDF-22BD2DBAD4C8}" srcOrd="0" destOrd="0" presId="urn:microsoft.com/office/officeart/2005/8/layout/process4"/>
    <dgm:cxn modelId="{96C4EDF1-094A-4D1A-B783-1BF39F2D1CBF}" type="presOf" srcId="{36176757-D06C-4C12-9AE8-2FF8F04366B3}" destId="{14CE8B00-D952-4855-A3F7-E464A3A05212}" srcOrd="0" destOrd="0" presId="urn:microsoft.com/office/officeart/2005/8/layout/process4"/>
    <dgm:cxn modelId="{6D09C3F7-9776-43FF-A38D-FCD7918D238A}" type="presParOf" srcId="{29E41FFF-55FF-416E-B469-81A1FB3C7CB7}" destId="{C42307D0-BE1D-419F-8057-30122B775E0B}" srcOrd="0" destOrd="0" presId="urn:microsoft.com/office/officeart/2005/8/layout/process4"/>
    <dgm:cxn modelId="{D23C5F86-FE7F-4CD5-B07C-D1928ED32D76}" type="presParOf" srcId="{C42307D0-BE1D-419F-8057-30122B775E0B}" destId="{CDF9DB86-078D-4F74-876C-E5E49793F9BF}" srcOrd="0" destOrd="0" presId="urn:microsoft.com/office/officeart/2005/8/layout/process4"/>
    <dgm:cxn modelId="{46DD2243-CF10-4201-AFA7-496D8222A74F}" type="presParOf" srcId="{C42307D0-BE1D-419F-8057-30122B775E0B}" destId="{12DAC001-A0F4-4AA4-A157-CDA62EF69FD7}" srcOrd="1" destOrd="0" presId="urn:microsoft.com/office/officeart/2005/8/layout/process4"/>
    <dgm:cxn modelId="{0DF5CCAB-9FDF-459A-8A6B-988014B350CE}" type="presParOf" srcId="{C42307D0-BE1D-419F-8057-30122B775E0B}" destId="{67955227-DED8-48A7-BC62-1E82329CD5F6}" srcOrd="2" destOrd="0" presId="urn:microsoft.com/office/officeart/2005/8/layout/process4"/>
    <dgm:cxn modelId="{FDB3EF11-B97F-49AB-A4B1-C3B4413F7B6E}" type="presParOf" srcId="{67955227-DED8-48A7-BC62-1E82329CD5F6}" destId="{7459C490-5B38-4AC0-ACDF-22BD2DBAD4C8}" srcOrd="0" destOrd="0" presId="urn:microsoft.com/office/officeart/2005/8/layout/process4"/>
    <dgm:cxn modelId="{C6FCF99B-6F73-4E00-A77D-88469A4EF486}" type="presParOf" srcId="{67955227-DED8-48A7-BC62-1E82329CD5F6}" destId="{B4E9563D-9392-4D38-B889-4E1D6F68D828}" srcOrd="1" destOrd="0" presId="urn:microsoft.com/office/officeart/2005/8/layout/process4"/>
    <dgm:cxn modelId="{3E0A69C4-5CE0-4437-A559-A8337AFFE8E9}" type="presParOf" srcId="{29E41FFF-55FF-416E-B469-81A1FB3C7CB7}" destId="{63BBEBC6-01E6-46D9-AE1E-2BE123A5418D}" srcOrd="1" destOrd="0" presId="urn:microsoft.com/office/officeart/2005/8/layout/process4"/>
    <dgm:cxn modelId="{E133F19A-AD37-4FFD-88A4-97B0A6CC5538}" type="presParOf" srcId="{29E41FFF-55FF-416E-B469-81A1FB3C7CB7}" destId="{B41EFD0B-043E-4C28-AA1C-A8EC9D3E4C9D}" srcOrd="2" destOrd="0" presId="urn:microsoft.com/office/officeart/2005/8/layout/process4"/>
    <dgm:cxn modelId="{A63C63F8-1C07-4829-9167-C86B2273D2B4}" type="presParOf" srcId="{B41EFD0B-043E-4C28-AA1C-A8EC9D3E4C9D}" destId="{DDE0172E-9D42-4BA2-8292-896ED0367B3E}" srcOrd="0" destOrd="0" presId="urn:microsoft.com/office/officeart/2005/8/layout/process4"/>
    <dgm:cxn modelId="{113D18C1-BEE8-4DA1-8740-7DE753374E0E}" type="presParOf" srcId="{B41EFD0B-043E-4C28-AA1C-A8EC9D3E4C9D}" destId="{ABA9B6E8-76D8-4A01-AE31-726C90948EC2}" srcOrd="1" destOrd="0" presId="urn:microsoft.com/office/officeart/2005/8/layout/process4"/>
    <dgm:cxn modelId="{74080202-237A-4CD5-A8F3-A8A7CF8BA29E}" type="presParOf" srcId="{B41EFD0B-043E-4C28-AA1C-A8EC9D3E4C9D}" destId="{A56AB9EB-77F4-4C5C-8245-208B6A57A4DF}" srcOrd="2" destOrd="0" presId="urn:microsoft.com/office/officeart/2005/8/layout/process4"/>
    <dgm:cxn modelId="{8E076AC5-FADA-4F35-81EF-BE90C99857D0}" type="presParOf" srcId="{A56AB9EB-77F4-4C5C-8245-208B6A57A4DF}" destId="{102D0C1F-11B9-45DD-BF77-7241B62E69E6}" srcOrd="0" destOrd="0" presId="urn:microsoft.com/office/officeart/2005/8/layout/process4"/>
    <dgm:cxn modelId="{CFC31373-EDC9-4B6B-A389-E0FE3F9BF60B}" type="presParOf" srcId="{A56AB9EB-77F4-4C5C-8245-208B6A57A4DF}" destId="{14CE8B00-D952-4855-A3F7-E464A3A05212}" srcOrd="1" destOrd="0" presId="urn:microsoft.com/office/officeart/2005/8/layout/process4"/>
    <dgm:cxn modelId="{83D4C143-038F-4660-941D-44299300F254}" type="presParOf" srcId="{29E41FFF-55FF-416E-B469-81A1FB3C7CB7}" destId="{54C7B3C1-B2D3-4B68-ABF6-6F0B55E25705}" srcOrd="3" destOrd="0" presId="urn:microsoft.com/office/officeart/2005/8/layout/process4"/>
    <dgm:cxn modelId="{BA53E904-7200-48CA-9C38-F307DD6EDD26}" type="presParOf" srcId="{29E41FFF-55FF-416E-B469-81A1FB3C7CB7}" destId="{2C36B8AF-46B2-4C2F-B086-F054683B89BF}" srcOrd="4" destOrd="0" presId="urn:microsoft.com/office/officeart/2005/8/layout/process4"/>
    <dgm:cxn modelId="{39517EF1-FC25-42BE-98A4-F78310617439}" type="presParOf" srcId="{2C36B8AF-46B2-4C2F-B086-F054683B89BF}" destId="{EC068E25-4812-4598-8AEE-FCC9283EE19C}" srcOrd="0" destOrd="0" presId="urn:microsoft.com/office/officeart/2005/8/layout/process4"/>
    <dgm:cxn modelId="{BC1DFA40-4C1B-4641-B1E4-5B6AE651EA2B}" type="presParOf" srcId="{2C36B8AF-46B2-4C2F-B086-F054683B89BF}" destId="{1C5ACE10-AD71-41DD-942A-3919AD55289D}" srcOrd="1" destOrd="0" presId="urn:microsoft.com/office/officeart/2005/8/layout/process4"/>
    <dgm:cxn modelId="{E8422E68-8656-4088-B4F6-2B5EA4B60EE6}" type="presParOf" srcId="{2C36B8AF-46B2-4C2F-B086-F054683B89BF}" destId="{E1C38E63-4949-4FB5-B9CA-2ED152228BA5}" srcOrd="2" destOrd="0" presId="urn:microsoft.com/office/officeart/2005/8/layout/process4"/>
    <dgm:cxn modelId="{2F3F135C-EB0F-40D0-8E75-A05CD64CA743}" type="presParOf" srcId="{E1C38E63-4949-4FB5-B9CA-2ED152228BA5}" destId="{F250405A-41E7-43AE-BF53-122D230B905F}" srcOrd="0" destOrd="0" presId="urn:microsoft.com/office/officeart/2005/8/layout/process4"/>
    <dgm:cxn modelId="{2FAF4AA7-8161-4912-A8AE-4E5C4906B4D3}" type="presParOf" srcId="{E1C38E63-4949-4FB5-B9CA-2ED152228BA5}" destId="{D9E3C05B-9E74-44EB-979C-ACC03729382A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552" y="0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552" y="9430306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fld id="{6465A4E6-9BDA-4850-B11C-BD45B929BDC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907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5552" y="0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0900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8365" y="4715153"/>
            <a:ext cx="4886008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552" y="9430306"/>
            <a:ext cx="2887186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fld id="{907DE0CF-811B-4A81-9163-998FEFA07AA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801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F6F636-3369-4092-B6D0-1B66C52D959F}" type="slidenum">
              <a:rPr lang="en-GB"/>
              <a:pPr/>
              <a:t>1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50900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8365" y="4715153"/>
            <a:ext cx="4886008" cy="4466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7575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7575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7575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7575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7451372-6936-490B-B24E-06B212E5F09E}" type="slidenum">
              <a:rPr lang="en-GB" sz="1200" smtClean="0">
                <a:latin typeface="Times" pitchFamily="18" charset="0"/>
              </a:rPr>
              <a:pPr/>
              <a:t>2</a:t>
            </a:fld>
            <a:endParaRPr lang="en-GB" sz="1200" smtClean="0">
              <a:latin typeface="Times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9313" y="742950"/>
            <a:ext cx="4964112" cy="3724275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7DE0CF-811B-4A81-9163-998FEFA07AA5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016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2588" y="1827213"/>
            <a:ext cx="8380412" cy="1143000"/>
          </a:xfrm>
        </p:spPr>
        <p:txBody>
          <a:bodyPr/>
          <a:lstStyle>
            <a:lvl1pPr>
              <a:defRPr sz="58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113213"/>
            <a:ext cx="83820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68616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8617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8618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DAFF148-0350-4173-A715-1E6A0AB96BA2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68622" name="Picture 14" descr="D:\EC_Electoral Commission\MASTER LOGOS\rgb files\BMP\electoral com_rev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888" y="152400"/>
            <a:ext cx="2601912" cy="151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3513B3-7949-4F93-A28A-A1A5FD38520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8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828800"/>
            <a:ext cx="2133600" cy="4267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828800"/>
            <a:ext cx="6248400" cy="4267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EFE5D-2F68-4C10-B212-D9160447883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293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28800"/>
            <a:ext cx="2516188" cy="426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2971800" y="1828800"/>
            <a:ext cx="5943600" cy="4267200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477000"/>
            <a:ext cx="1371600" cy="2286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3656013" cy="2286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AA472A9A-A7CA-4DAA-9CB7-99AF900292C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729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28800"/>
            <a:ext cx="2516188" cy="426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971800" y="1828800"/>
            <a:ext cx="5943600" cy="42672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477000"/>
            <a:ext cx="1371600" cy="2286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3656013" cy="2286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D135AB27-102E-4E02-8FD4-3AA7DCCA8BA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100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4635A-7901-46AD-9E18-C4F4012A7A7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969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FF08C-BFD1-4208-8761-7AC7F58131B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361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1800" y="1828800"/>
            <a:ext cx="2895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9800" y="1828800"/>
            <a:ext cx="2895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29BCBE-2602-4CFC-9A89-AA336A3D5D5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217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09021C-DC87-4AB3-B7D5-EAC1C02665E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560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1081C-27BD-4752-9801-67725F2FDCF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33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7ADA4-5B7D-43D7-8604-EB417B709E4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61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AB8932-6B00-47EC-9FAA-BF0F4AD0EF3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34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E121A4-DECD-42CB-AF07-0A00D065444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546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828800"/>
            <a:ext cx="25161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71800" y="1828800"/>
            <a:ext cx="59436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77000"/>
            <a:ext cx="1371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365601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770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666B0DA-DF4D-4598-9872-81AB9D608EB9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35" name="Picture 11" descr="D:\EC_Electoral Commission\MASTER LOGOS\rgb files\BMP\electoral com_rgb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713" y="152400"/>
            <a:ext cx="2605087" cy="151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0287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4351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778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235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692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149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606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ta.gov.uk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sgoodrich@electoralcommission.org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347788" y="12715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lang="en-US">
              <a:latin typeface="Times" pitchFamily="18" charset="0"/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Party funding: talking transparency</a:t>
            </a:r>
            <a:endParaRPr lang="en-GB" dirty="0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EPOP conference (September 2013)</a:t>
            </a:r>
          </a:p>
          <a:p>
            <a:r>
              <a:rPr lang="en-GB" dirty="0" smtClean="0"/>
              <a:t>Steve Goodrich </a:t>
            </a:r>
            <a:endParaRPr lang="en-GB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Regulation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accent1"/>
                </a:solidFill>
              </a:rPr>
              <a:t>Proportionate regulation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chemeClr val="accent1"/>
                </a:solidFill>
              </a:rPr>
              <a:t>Breaches</a:t>
            </a:r>
            <a:endParaRPr lang="en-GB" dirty="0">
              <a:solidFill>
                <a:schemeClr val="accent1"/>
              </a:solidFill>
            </a:endParaRPr>
          </a:p>
          <a:p>
            <a:r>
              <a:rPr lang="en-GB" sz="1800" dirty="0"/>
              <a:t>Criminal offence for non-compliance</a:t>
            </a:r>
          </a:p>
          <a:p>
            <a:r>
              <a:rPr lang="en-GB" sz="1800" dirty="0"/>
              <a:t>New investigatory powers and civil sanctions since </a:t>
            </a:r>
            <a:r>
              <a:rPr lang="en-GB" sz="1800" dirty="0" smtClean="0"/>
              <a:t>2010 for PPERA offences</a:t>
            </a:r>
          </a:p>
          <a:p>
            <a:r>
              <a:rPr lang="en-GB" sz="1800" dirty="0" smtClean="0"/>
              <a:t>Currently no powers or sanctions for candidate offences</a:t>
            </a:r>
            <a:endParaRPr lang="en-GB" sz="1800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64169431"/>
              </p:ext>
            </p:extLst>
          </p:nvPr>
        </p:nvGraphicFramePr>
        <p:xfrm>
          <a:off x="3714308" y="2275366"/>
          <a:ext cx="4543646" cy="2665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436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Making data available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accent1"/>
                </a:solidFill>
              </a:rPr>
              <a:t>PEF Online has data on: </a:t>
            </a:r>
            <a:endParaRPr lang="en-GB" dirty="0">
              <a:solidFill>
                <a:schemeClr val="accent1"/>
              </a:solidFill>
            </a:endParaRPr>
          </a:p>
          <a:p>
            <a:r>
              <a:rPr lang="en-GB" sz="1800" dirty="0" smtClean="0"/>
              <a:t>Political parties</a:t>
            </a:r>
          </a:p>
          <a:p>
            <a:r>
              <a:rPr lang="en-GB" sz="1800" dirty="0"/>
              <a:t>T</a:t>
            </a:r>
            <a:r>
              <a:rPr lang="en-GB" sz="1800" dirty="0" smtClean="0"/>
              <a:t>hird parties</a:t>
            </a:r>
          </a:p>
          <a:p>
            <a:r>
              <a:rPr lang="en-GB" sz="1800" dirty="0"/>
              <a:t>R</a:t>
            </a:r>
            <a:r>
              <a:rPr lang="en-GB" sz="1800" dirty="0" smtClean="0"/>
              <a:t>eferendum campaigners</a:t>
            </a:r>
          </a:p>
          <a:p>
            <a:r>
              <a:rPr lang="en-GB" sz="1800" dirty="0" smtClean="0"/>
              <a:t>Other regulated individuals/organisations</a:t>
            </a:r>
          </a:p>
          <a:p>
            <a:pPr marL="0" indent="0">
              <a:buNone/>
            </a:pPr>
            <a:endParaRPr lang="en-GB" sz="500" dirty="0"/>
          </a:p>
          <a:p>
            <a:pPr marL="0" indent="0">
              <a:buNone/>
            </a:pPr>
            <a:r>
              <a:rPr lang="en-GB" sz="1800" dirty="0" smtClean="0">
                <a:solidFill>
                  <a:schemeClr val="tx2"/>
                </a:solidFill>
              </a:rPr>
              <a:t>Includes: </a:t>
            </a:r>
            <a:r>
              <a:rPr lang="en-GB" sz="1800" dirty="0" smtClean="0"/>
              <a:t>donations, loans, campaign spending and statement of accounts</a:t>
            </a:r>
          </a:p>
          <a:p>
            <a:pPr marL="0" indent="0">
              <a:buNone/>
            </a:pPr>
            <a:endParaRPr lang="en-GB" sz="500" dirty="0" smtClean="0"/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Functions</a:t>
            </a:r>
          </a:p>
          <a:p>
            <a:r>
              <a:rPr lang="en-GB" sz="1800" dirty="0"/>
              <a:t>Searchable</a:t>
            </a:r>
          </a:p>
          <a:p>
            <a:r>
              <a:rPr lang="en-GB" sz="1800" dirty="0" smtClean="0"/>
              <a:t>Export to </a:t>
            </a:r>
            <a:r>
              <a:rPr lang="en-GB" sz="1800" dirty="0" err="1" smtClean="0"/>
              <a:t>csv</a:t>
            </a:r>
            <a:r>
              <a:rPr lang="en-GB" sz="1800" dirty="0" smtClean="0"/>
              <a:t>/</a:t>
            </a:r>
            <a:r>
              <a:rPr lang="en-GB" sz="1800" dirty="0" err="1" smtClean="0"/>
              <a:t>xls</a:t>
            </a:r>
            <a:endParaRPr lang="en-GB" sz="1800" dirty="0" smtClean="0"/>
          </a:p>
          <a:p>
            <a:r>
              <a:rPr lang="en-GB" sz="1800" dirty="0" smtClean="0"/>
              <a:t>Summarises headline figures</a:t>
            </a:r>
          </a:p>
          <a:p>
            <a:r>
              <a:rPr lang="en-GB" sz="1800" dirty="0" smtClean="0"/>
              <a:t>PDFs of invoices/receipts available</a:t>
            </a:r>
          </a:p>
          <a:p>
            <a:endParaRPr lang="en-GB" sz="500" dirty="0"/>
          </a:p>
          <a:p>
            <a:pPr marL="0" indent="0">
              <a:buNone/>
            </a:pPr>
            <a:r>
              <a:rPr lang="en-GB" sz="1800" dirty="0" smtClean="0"/>
              <a:t>Soon to be published via </a:t>
            </a:r>
            <a:r>
              <a:rPr lang="en-GB" sz="1800" dirty="0" smtClean="0">
                <a:hlinkClick r:id="rId2"/>
              </a:rPr>
              <a:t>www.data.gov.uk</a:t>
            </a:r>
            <a:r>
              <a:rPr lang="en-GB" sz="1800" dirty="0" smtClean="0"/>
              <a:t> ?</a:t>
            </a:r>
          </a:p>
          <a:p>
            <a:pPr marL="0" indent="0">
              <a:buNone/>
            </a:pP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64497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Getting the basics right… 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b="1" dirty="0" smtClean="0">
                <a:solidFill>
                  <a:schemeClr val="tx2"/>
                </a:solidFill>
              </a:rPr>
              <a:t>Accurate</a:t>
            </a:r>
            <a:r>
              <a:rPr lang="en-GB" b="1" dirty="0">
                <a:solidFill>
                  <a:schemeClr val="tx2"/>
                </a:solidFill>
              </a:rPr>
              <a:t>: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smtClean="0"/>
              <a:t>compliance and enforcement work</a:t>
            </a:r>
            <a:endParaRPr lang="en-GB" dirty="0"/>
          </a:p>
          <a:p>
            <a:pPr lvl="0"/>
            <a:r>
              <a:rPr lang="en-GB" b="1" dirty="0">
                <a:solidFill>
                  <a:schemeClr val="tx2"/>
                </a:solidFill>
              </a:rPr>
              <a:t>Accessible: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smtClean="0"/>
              <a:t>PEF Online and </a:t>
            </a:r>
            <a:r>
              <a:rPr lang="en-GB" dirty="0" err="1" smtClean="0"/>
              <a:t>csv</a:t>
            </a:r>
            <a:r>
              <a:rPr lang="en-GB" dirty="0" smtClean="0"/>
              <a:t>/</a:t>
            </a:r>
            <a:r>
              <a:rPr lang="en-GB" dirty="0" err="1" smtClean="0"/>
              <a:t>xls</a:t>
            </a:r>
            <a:r>
              <a:rPr lang="en-GB" dirty="0"/>
              <a:t> </a:t>
            </a:r>
            <a:r>
              <a:rPr lang="en-GB" dirty="0" smtClean="0"/>
              <a:t>files</a:t>
            </a:r>
            <a:endParaRPr lang="en-GB" dirty="0"/>
          </a:p>
          <a:p>
            <a:pPr lvl="0"/>
            <a:r>
              <a:rPr lang="en-GB" b="1" dirty="0">
                <a:solidFill>
                  <a:schemeClr val="tx2"/>
                </a:solidFill>
              </a:rPr>
              <a:t>Intelligible: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smtClean="0"/>
              <a:t>coded, structured and standardised data</a:t>
            </a:r>
          </a:p>
          <a:p>
            <a:pPr marL="0" lvl="0" indent="0">
              <a:buNone/>
            </a:pPr>
            <a:endParaRPr lang="en-GB" sz="1000" dirty="0"/>
          </a:p>
          <a:p>
            <a:pPr marL="0" lvl="0" indent="0">
              <a:buNone/>
            </a:pPr>
            <a:r>
              <a:rPr lang="en-GB" b="1" u="sng" dirty="0" smtClean="0">
                <a:solidFill>
                  <a:schemeClr val="tx2"/>
                </a:solidFill>
              </a:rPr>
              <a:t>BUT</a:t>
            </a:r>
          </a:p>
          <a:p>
            <a:pPr marL="0" lvl="0" indent="0">
              <a:buNone/>
            </a:pPr>
            <a:endParaRPr lang="en-GB" sz="1000" b="1" dirty="0" smtClean="0">
              <a:solidFill>
                <a:schemeClr val="tx2"/>
              </a:solidFill>
            </a:endParaRPr>
          </a:p>
          <a:p>
            <a:pPr lvl="0"/>
            <a:r>
              <a:rPr lang="en-GB" b="1" dirty="0" smtClean="0">
                <a:solidFill>
                  <a:schemeClr val="tx2"/>
                </a:solidFill>
              </a:rPr>
              <a:t>Meaningful</a:t>
            </a:r>
            <a:r>
              <a:rPr lang="en-GB" b="1" dirty="0">
                <a:solidFill>
                  <a:schemeClr val="tx2"/>
                </a:solidFill>
              </a:rPr>
              <a:t>: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smtClean="0"/>
              <a:t>is it insightful </a:t>
            </a:r>
            <a:r>
              <a:rPr lang="en-GB" dirty="0"/>
              <a:t>and valuable for the </a:t>
            </a:r>
            <a:r>
              <a:rPr lang="en-GB" dirty="0" smtClean="0"/>
              <a:t>user?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368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transparency should be ensured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6094776"/>
              </p:ext>
            </p:extLst>
          </p:nvPr>
        </p:nvGraphicFramePr>
        <p:xfrm>
          <a:off x="2971800" y="1828800"/>
          <a:ext cx="59436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588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Challenges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00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the challenges to ensuring transparency?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Challenges for:</a:t>
            </a:r>
            <a:endParaRPr lang="en-GB" dirty="0" smtClean="0"/>
          </a:p>
          <a:p>
            <a:pPr lvl="1"/>
            <a:r>
              <a:rPr lang="en-GB" sz="2400" dirty="0" smtClean="0"/>
              <a:t>Campaigners</a:t>
            </a:r>
          </a:p>
          <a:p>
            <a:pPr lvl="1"/>
            <a:r>
              <a:rPr lang="en-GB" sz="2400" dirty="0" smtClean="0"/>
              <a:t>The regulator (us)</a:t>
            </a:r>
          </a:p>
          <a:p>
            <a:pPr lvl="1"/>
            <a:r>
              <a:rPr lang="en-GB" sz="2400" dirty="0" smtClean="0"/>
              <a:t>Members of the public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3710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 faced by campaigners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Three main challenges:</a:t>
            </a:r>
          </a:p>
          <a:p>
            <a:pPr marL="0" lvl="0" indent="0">
              <a:buNone/>
            </a:pPr>
            <a:endParaRPr lang="en-GB" sz="1000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Volunteer-run </a:t>
            </a:r>
            <a:r>
              <a:rPr lang="en-GB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parties and inexperienced </a:t>
            </a:r>
            <a:r>
              <a:rPr lang="en-GB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agents</a:t>
            </a:r>
            <a:endParaRPr lang="en-GB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Electoral law is </a:t>
            </a:r>
            <a:r>
              <a:rPr lang="en-GB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complex</a:t>
            </a:r>
            <a:endParaRPr lang="en-GB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Competing priorities e.g</a:t>
            </a:r>
            <a:r>
              <a:rPr lang="en-GB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contesting elections, formulating policy, educating voters etc</a:t>
            </a:r>
            <a:r>
              <a:rPr lang="en-GB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0" lvl="0" indent="0">
              <a:buNone/>
            </a:pPr>
            <a:endParaRPr lang="en-GB" sz="1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GB" dirty="0" smtClean="0"/>
              <a:t>Poses challenges for </a:t>
            </a:r>
            <a:r>
              <a:rPr lang="en-GB" dirty="0" smtClean="0">
                <a:solidFill>
                  <a:schemeClr val="tx2"/>
                </a:solidFill>
              </a:rPr>
              <a:t>accuracy</a:t>
            </a:r>
            <a:r>
              <a:rPr lang="en-GB" dirty="0" smtClean="0"/>
              <a:t> of data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Solution</a:t>
            </a:r>
          </a:p>
          <a:p>
            <a:r>
              <a:rPr lang="en-GB" sz="1800" dirty="0" smtClean="0"/>
              <a:t>Advice and guidance provided by Commission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56465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 faced by us as the regulator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1. Helping </a:t>
            </a:r>
            <a:r>
              <a:rPr lang="en-GB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people to understand the 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rules</a:t>
            </a:r>
          </a:p>
          <a:p>
            <a:pPr lvl="0"/>
            <a:endParaRPr lang="en-GB" sz="1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2. Meeting expectations and ensuring trust</a:t>
            </a:r>
            <a:endParaRPr lang="en-GB" dirty="0">
              <a:solidFill>
                <a:schemeClr val="tx2"/>
              </a:solidFill>
            </a:endParaRPr>
          </a:p>
          <a:p>
            <a:r>
              <a:rPr lang="en-GB" sz="1800" dirty="0" smtClean="0"/>
              <a:t>Enforcement</a:t>
            </a:r>
          </a:p>
          <a:p>
            <a:r>
              <a:rPr lang="en-GB" sz="1800" dirty="0" smtClean="0"/>
              <a:t>Capacity</a:t>
            </a:r>
          </a:p>
          <a:p>
            <a:pPr marL="0" indent="0">
              <a:buNone/>
            </a:pPr>
            <a:endParaRPr lang="en-GB" sz="1000" dirty="0" smtClean="0"/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3. Making our data intelligible for users</a:t>
            </a:r>
            <a:endParaRPr lang="en-GB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1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Solutions</a:t>
            </a:r>
            <a:endParaRPr lang="en-GB" dirty="0">
              <a:solidFill>
                <a:schemeClr val="tx2"/>
              </a:solidFill>
            </a:endParaRPr>
          </a:p>
          <a:p>
            <a:r>
              <a:rPr lang="en-GB" sz="1800" dirty="0" smtClean="0"/>
              <a:t>Prioritising our work</a:t>
            </a:r>
          </a:p>
          <a:p>
            <a:r>
              <a:rPr lang="en-GB" sz="1800" dirty="0" smtClean="0"/>
              <a:t>Open and transparent decision-making</a:t>
            </a:r>
          </a:p>
          <a:p>
            <a:r>
              <a:rPr lang="en-GB" sz="1800" dirty="0" smtClean="0"/>
              <a:t>Engaging with data users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93533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 faced by members of the public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Experts</a:t>
            </a:r>
          </a:p>
          <a:p>
            <a:pPr lvl="0"/>
            <a:r>
              <a:rPr lang="en-GB" dirty="0" smtClean="0"/>
              <a:t>Standardising our data</a:t>
            </a:r>
          </a:p>
          <a:p>
            <a:pPr lvl="0"/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Understanding the legislation</a:t>
            </a:r>
          </a:p>
          <a:p>
            <a:pPr lvl="0"/>
            <a:r>
              <a:rPr lang="en-GB" dirty="0" smtClean="0"/>
              <a:t>Finding an audience</a:t>
            </a:r>
            <a:endParaRPr lang="en-GB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endParaRPr lang="en-GB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lvl="0" indent="0">
              <a:buNone/>
            </a:pP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Interested enthusiasts</a:t>
            </a:r>
            <a:endParaRPr lang="en-GB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Accessibility and meaning</a:t>
            </a:r>
          </a:p>
          <a:p>
            <a:pPr lvl="0"/>
            <a:endParaRPr lang="en-GB" dirty="0"/>
          </a:p>
          <a:p>
            <a:pPr marL="0" lvl="0" indent="0">
              <a:buNone/>
            </a:pP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Possible solutions?</a:t>
            </a:r>
          </a:p>
        </p:txBody>
      </p:sp>
    </p:spTree>
    <p:extLst>
      <p:ext uri="{BB962C8B-B14F-4D97-AF65-F5344CB8AC3E}">
        <p14:creationId xmlns:p14="http://schemas.microsoft.com/office/powerpoint/2010/main" val="313692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7158" y="1835888"/>
            <a:ext cx="5943600" cy="4267200"/>
          </a:xfrm>
        </p:spPr>
        <p:txBody>
          <a:bodyPr/>
          <a:lstStyle/>
          <a:p>
            <a:pPr marL="0" lvl="0" indent="0">
              <a:buNone/>
            </a:pPr>
            <a:endParaRPr lang="en-GB" sz="3200" dirty="0" smtClean="0"/>
          </a:p>
          <a:p>
            <a:pPr marL="0" lvl="0" indent="0">
              <a:buNone/>
            </a:pPr>
            <a:r>
              <a:rPr lang="en-GB" sz="3200" dirty="0" smtClean="0"/>
              <a:t>Contact </a:t>
            </a:r>
            <a:r>
              <a:rPr lang="en-GB" sz="3200" dirty="0"/>
              <a:t>details</a:t>
            </a:r>
            <a:endParaRPr lang="en-GB" sz="3200" dirty="0" smtClean="0">
              <a:solidFill>
                <a:schemeClr val="tx2"/>
              </a:solidFill>
            </a:endParaRPr>
          </a:p>
          <a:p>
            <a:pPr marL="0" lvl="0" indent="0">
              <a:buNone/>
            </a:pPr>
            <a:endParaRPr lang="en-GB" dirty="0" smtClean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en-GB" dirty="0" smtClean="0">
                <a:solidFill>
                  <a:schemeClr val="tx2"/>
                </a:solidFill>
              </a:rPr>
              <a:t>Steve Goodrich (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Senior Policy Adviser)</a:t>
            </a:r>
          </a:p>
          <a:p>
            <a:pPr marL="0" lvl="0" indent="0">
              <a:buNone/>
            </a:pP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  <a:hlinkClick r:id="rId2"/>
              </a:rPr>
              <a:t>sgoodrich@electoralcommission.org.uk</a:t>
            </a:r>
            <a:r>
              <a:rPr lang="en-GB" dirty="0">
                <a:solidFill>
                  <a:schemeClr val="tx2"/>
                </a:solidFill>
              </a:rPr>
              <a:t> </a:t>
            </a:r>
            <a:endParaRPr lang="en-GB" dirty="0" smtClean="0">
              <a:solidFill>
                <a:schemeClr val="tx2"/>
              </a:solidFill>
            </a:endParaRPr>
          </a:p>
          <a:p>
            <a:pPr marL="0" lvl="0" indent="0">
              <a:buNone/>
            </a:pPr>
            <a:endParaRPr lang="en-GB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953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Talking transparency	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</a:p>
          <a:p>
            <a:endParaRPr lang="en-GB" dirty="0"/>
          </a:p>
          <a:p>
            <a:r>
              <a:rPr lang="en-GB" dirty="0" smtClean="0"/>
              <a:t>Defining transparency</a:t>
            </a:r>
          </a:p>
          <a:p>
            <a:endParaRPr lang="en-GB" dirty="0" smtClean="0"/>
          </a:p>
          <a:p>
            <a:r>
              <a:rPr lang="en-GB" dirty="0" smtClean="0"/>
              <a:t>Securing transparency</a:t>
            </a:r>
          </a:p>
          <a:p>
            <a:endParaRPr lang="en-GB" dirty="0" smtClean="0"/>
          </a:p>
          <a:p>
            <a:r>
              <a:rPr lang="en-GB" dirty="0" smtClean="0"/>
              <a:t>Challenges</a:t>
            </a:r>
          </a:p>
        </p:txBody>
      </p:sp>
    </p:spTree>
    <p:extLst>
      <p:ext uri="{BB962C8B-B14F-4D97-AF65-F5344CB8AC3E}">
        <p14:creationId xmlns:p14="http://schemas.microsoft.com/office/powerpoint/2010/main" val="333782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Background – why we have transparency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44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Political parties, third parties and referendum campaigns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 smtClean="0"/>
              <a:t>Political </a:t>
            </a:r>
            <a:r>
              <a:rPr lang="en-GB" sz="1800" dirty="0"/>
              <a:t>Parties, Elections and Referendums Act 2000 (PPERA) </a:t>
            </a:r>
            <a:r>
              <a:rPr lang="en-GB" sz="1800" dirty="0" smtClean="0"/>
              <a:t>based </a:t>
            </a:r>
            <a:r>
              <a:rPr lang="en-GB" sz="1800" dirty="0"/>
              <a:t>on Neill Committee recommendations</a:t>
            </a:r>
            <a:r>
              <a:rPr lang="en-GB" sz="1800" dirty="0" smtClean="0"/>
              <a:t>:</a:t>
            </a:r>
          </a:p>
          <a:p>
            <a:pPr marL="0" indent="0">
              <a:buNone/>
            </a:pPr>
            <a:endParaRPr lang="en-GB" sz="1000" dirty="0"/>
          </a:p>
          <a:p>
            <a:pPr lvl="1">
              <a:buFont typeface="Arial" pitchFamily="34" charset="0"/>
              <a:buChar char="•"/>
            </a:pPr>
            <a:r>
              <a:rPr lang="en-GB" sz="1800" dirty="0"/>
              <a:t>Commission as independent </a:t>
            </a:r>
            <a:r>
              <a:rPr lang="en-GB" sz="1800" dirty="0" smtClean="0"/>
              <a:t>regulator</a:t>
            </a:r>
            <a:endParaRPr lang="en-GB" sz="1800" dirty="0"/>
          </a:p>
          <a:p>
            <a:pPr lvl="1">
              <a:buFont typeface="Arial" pitchFamily="34" charset="0"/>
              <a:buChar char="•"/>
            </a:pPr>
            <a:r>
              <a:rPr lang="en-GB" sz="1800" dirty="0"/>
              <a:t>Limits on </a:t>
            </a:r>
            <a:r>
              <a:rPr lang="en-GB" sz="1800" dirty="0" smtClean="0"/>
              <a:t>spending</a:t>
            </a:r>
            <a:endParaRPr lang="en-GB" sz="1800" dirty="0"/>
          </a:p>
          <a:p>
            <a:pPr lvl="1">
              <a:buFont typeface="Arial" pitchFamily="34" charset="0"/>
              <a:buChar char="•"/>
            </a:pPr>
            <a:r>
              <a:rPr lang="en-GB" sz="1800" dirty="0"/>
              <a:t>Controls on donations (and loans to parties since </a:t>
            </a:r>
            <a:r>
              <a:rPr lang="en-GB" sz="1800" dirty="0" smtClean="0"/>
              <a:t>2006)</a:t>
            </a:r>
            <a:endParaRPr lang="en-GB" sz="1800" dirty="0"/>
          </a:p>
          <a:p>
            <a:pPr lvl="1">
              <a:buFont typeface="Arial" pitchFamily="34" charset="0"/>
              <a:buChar char="•"/>
            </a:pPr>
            <a:r>
              <a:rPr lang="en-GB" sz="1800" dirty="0"/>
              <a:t>Reporting financial activity to the </a:t>
            </a:r>
            <a:r>
              <a:rPr lang="en-GB" sz="1800" dirty="0" smtClean="0"/>
              <a:t>Commission</a:t>
            </a:r>
          </a:p>
          <a:p>
            <a:pPr lvl="1">
              <a:buFont typeface="Arial" pitchFamily="34" charset="0"/>
              <a:buChar char="•"/>
            </a:pPr>
            <a:endParaRPr lang="en-GB" sz="500" dirty="0"/>
          </a:p>
          <a:p>
            <a:pPr lvl="2">
              <a:buFont typeface="Arial" pitchFamily="34" charset="0"/>
              <a:buChar char="•"/>
            </a:pPr>
            <a:r>
              <a:rPr lang="en-GB" sz="1800" dirty="0"/>
              <a:t>Donations/loans</a:t>
            </a:r>
          </a:p>
          <a:p>
            <a:pPr lvl="2">
              <a:buFont typeface="Arial" pitchFamily="34" charset="0"/>
              <a:buChar char="•"/>
            </a:pPr>
            <a:r>
              <a:rPr lang="en-GB" sz="1800" dirty="0"/>
              <a:t>Spending</a:t>
            </a:r>
          </a:p>
          <a:p>
            <a:pPr lvl="2">
              <a:buFont typeface="Arial" pitchFamily="34" charset="0"/>
              <a:buChar char="•"/>
            </a:pPr>
            <a:r>
              <a:rPr lang="en-GB" sz="1800" dirty="0"/>
              <a:t>Statements of Accounts (parties only)</a:t>
            </a:r>
          </a:p>
          <a:p>
            <a:pPr>
              <a:buFont typeface="Arial" pitchFamily="34" charset="0"/>
              <a:buChar char="•"/>
            </a:pPr>
            <a:endParaRPr lang="en-GB" sz="1800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GB" sz="1400" dirty="0" smtClean="0"/>
          </a:p>
        </p:txBody>
      </p:sp>
    </p:spTree>
    <p:extLst>
      <p:ext uri="{BB962C8B-B14F-4D97-AF65-F5344CB8AC3E}">
        <p14:creationId xmlns:p14="http://schemas.microsoft.com/office/powerpoint/2010/main" val="76318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Candidates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 smtClean="0"/>
              <a:t>Origins </a:t>
            </a:r>
            <a:r>
              <a:rPr lang="en-GB" sz="1800" dirty="0"/>
              <a:t>in 19</a:t>
            </a:r>
            <a:r>
              <a:rPr lang="en-GB" sz="1800" baseline="30000" dirty="0"/>
              <a:t>th</a:t>
            </a:r>
            <a:r>
              <a:rPr lang="en-GB" sz="1800" dirty="0"/>
              <a:t> century and now in RPA 1983 / relevant election Orders</a:t>
            </a:r>
          </a:p>
          <a:p>
            <a:pPr marL="0" indent="0">
              <a:buNone/>
            </a:pPr>
            <a:endParaRPr lang="en-GB" sz="500" dirty="0"/>
          </a:p>
          <a:p>
            <a:pPr lvl="1">
              <a:buFont typeface="Arial" pitchFamily="34" charset="0"/>
              <a:buChar char="•"/>
            </a:pPr>
            <a:r>
              <a:rPr lang="en-GB" sz="1800" dirty="0"/>
              <a:t>Limits on candidate </a:t>
            </a:r>
            <a:r>
              <a:rPr lang="en-GB" sz="1800" dirty="0" smtClean="0"/>
              <a:t>spending</a:t>
            </a:r>
          </a:p>
          <a:p>
            <a:pPr lvl="1">
              <a:buFont typeface="Arial" pitchFamily="34" charset="0"/>
              <a:buChar char="•"/>
            </a:pPr>
            <a:endParaRPr lang="en-GB" sz="1800" dirty="0"/>
          </a:p>
          <a:p>
            <a:pPr lvl="1">
              <a:buFont typeface="Arial" pitchFamily="34" charset="0"/>
              <a:buChar char="•"/>
            </a:pPr>
            <a:r>
              <a:rPr lang="en-GB" sz="1800" dirty="0"/>
              <a:t>Controls on donations (since 2000</a:t>
            </a:r>
            <a:r>
              <a:rPr lang="en-GB" sz="1800" dirty="0" smtClean="0"/>
              <a:t>)</a:t>
            </a:r>
          </a:p>
          <a:p>
            <a:pPr lvl="1">
              <a:buFont typeface="Arial" pitchFamily="34" charset="0"/>
              <a:buChar char="•"/>
            </a:pPr>
            <a:endParaRPr lang="en-GB" sz="1800" dirty="0"/>
          </a:p>
          <a:p>
            <a:pPr lvl="1">
              <a:buFont typeface="Arial" pitchFamily="34" charset="0"/>
              <a:buChar char="•"/>
            </a:pPr>
            <a:r>
              <a:rPr lang="en-GB" sz="1800" dirty="0"/>
              <a:t>Candidates report financial activity to local Returning </a:t>
            </a:r>
            <a:r>
              <a:rPr lang="en-GB" sz="1800" dirty="0" smtClean="0"/>
              <a:t>Officer</a:t>
            </a:r>
          </a:p>
          <a:p>
            <a:pPr lvl="1">
              <a:buFont typeface="Arial" pitchFamily="34" charset="0"/>
              <a:buChar char="•"/>
            </a:pPr>
            <a:endParaRPr lang="en-GB" sz="1800" dirty="0"/>
          </a:p>
          <a:p>
            <a:pPr lvl="1">
              <a:buFont typeface="Arial" pitchFamily="34" charset="0"/>
              <a:buChar char="•"/>
            </a:pPr>
            <a:r>
              <a:rPr lang="en-GB" sz="1800" dirty="0"/>
              <a:t>Limits on local third party campaign spending</a:t>
            </a:r>
          </a:p>
          <a:p>
            <a:pPr>
              <a:buFont typeface="Arial" pitchFamily="34" charset="0"/>
              <a:buChar char="•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37008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Defining transparency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23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transparency?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“[2] Easy to see through, understand or recognize; obvious” 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Collins Dictionary</a:t>
            </a:r>
          </a:p>
          <a:p>
            <a:endParaRPr lang="en-GB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sv-FI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Defining transparency in the world of party funding</a:t>
            </a:r>
            <a:endParaRPr lang="en-GB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Ensuring the 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finances of political actors are open to public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scrutiny</a:t>
            </a:r>
            <a:endParaRPr lang="en-GB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 this transparency through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</a:t>
            </a:r>
            <a:endParaRPr lang="en-GB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828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Working definition of transparency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000" b="1" dirty="0" smtClean="0">
                <a:solidFill>
                  <a:schemeClr val="tx2"/>
                </a:solidFill>
              </a:rPr>
              <a:t>Accurate</a:t>
            </a:r>
            <a:r>
              <a:rPr lang="en-GB" sz="2000" b="1" dirty="0">
                <a:solidFill>
                  <a:schemeClr val="tx2"/>
                </a:solidFill>
              </a:rPr>
              <a:t>: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>
                <a:solidFill>
                  <a:schemeClr val="tx1"/>
                </a:solidFill>
              </a:rPr>
              <a:t>the data reflects reality as closely as </a:t>
            </a:r>
            <a:r>
              <a:rPr lang="en-GB" sz="2000" dirty="0" smtClean="0">
                <a:solidFill>
                  <a:schemeClr val="tx1"/>
                </a:solidFill>
              </a:rPr>
              <a:t>possible</a:t>
            </a:r>
          </a:p>
          <a:p>
            <a:pPr lvl="0"/>
            <a:endParaRPr lang="en-GB" sz="2000" dirty="0">
              <a:solidFill>
                <a:schemeClr val="tx1"/>
              </a:solidFill>
            </a:endParaRPr>
          </a:p>
          <a:p>
            <a:pPr lvl="0"/>
            <a:r>
              <a:rPr lang="en-GB" sz="2000" b="1" dirty="0" smtClean="0">
                <a:solidFill>
                  <a:schemeClr val="tx2"/>
                </a:solidFill>
              </a:rPr>
              <a:t>Accessible:</a:t>
            </a:r>
            <a:r>
              <a:rPr lang="en-GB" sz="2000" dirty="0" smtClean="0">
                <a:solidFill>
                  <a:schemeClr val="tx2"/>
                </a:solidFill>
              </a:rPr>
              <a:t> </a:t>
            </a:r>
            <a:r>
              <a:rPr lang="en-GB" sz="2000" dirty="0">
                <a:solidFill>
                  <a:schemeClr val="tx1"/>
                </a:solidFill>
              </a:rPr>
              <a:t>e.g. cost, location, time, conditions of access, formats etc</a:t>
            </a:r>
            <a:r>
              <a:rPr lang="en-GB" sz="2000" dirty="0" smtClean="0">
                <a:solidFill>
                  <a:schemeClr val="tx1"/>
                </a:solidFill>
              </a:rPr>
              <a:t>.</a:t>
            </a:r>
          </a:p>
          <a:p>
            <a:pPr lvl="0"/>
            <a:endParaRPr lang="en-GB" sz="2000" dirty="0">
              <a:solidFill>
                <a:schemeClr val="tx1"/>
              </a:solidFill>
            </a:endParaRPr>
          </a:p>
          <a:p>
            <a:pPr lvl="0"/>
            <a:r>
              <a:rPr lang="en-GB" sz="2000" b="1" dirty="0">
                <a:solidFill>
                  <a:schemeClr val="tx2"/>
                </a:solidFill>
              </a:rPr>
              <a:t>Intelligible: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>
                <a:solidFill>
                  <a:schemeClr val="tx1"/>
                </a:solidFill>
              </a:rPr>
              <a:t>requires consistency, structure and </a:t>
            </a:r>
            <a:r>
              <a:rPr lang="en-GB" sz="2000" dirty="0" smtClean="0">
                <a:solidFill>
                  <a:schemeClr val="tx1"/>
                </a:solidFill>
              </a:rPr>
              <a:t>comparability</a:t>
            </a:r>
          </a:p>
          <a:p>
            <a:pPr lvl="0"/>
            <a:endParaRPr lang="en-GB" sz="2000" dirty="0">
              <a:solidFill>
                <a:schemeClr val="tx1"/>
              </a:solidFill>
            </a:endParaRPr>
          </a:p>
          <a:p>
            <a:pPr lvl="0"/>
            <a:r>
              <a:rPr lang="en-GB" sz="2000" b="1" dirty="0">
                <a:solidFill>
                  <a:schemeClr val="tx2"/>
                </a:solidFill>
              </a:rPr>
              <a:t>Meaningful: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>
                <a:solidFill>
                  <a:schemeClr val="tx1"/>
                </a:solidFill>
              </a:rPr>
              <a:t>insightful and valuable for the user</a:t>
            </a:r>
          </a:p>
          <a:p>
            <a:pPr marL="0" indent="0">
              <a:buNone/>
            </a:pPr>
            <a:endParaRPr lang="en-GB" sz="1400" dirty="0">
              <a:solidFill>
                <a:schemeClr val="tx1"/>
              </a:solidFill>
            </a:endParaRP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28822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Securing transparency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7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_Powerpoint">
  <a:themeElements>
    <a:clrScheme name="Default Design 2">
      <a:dk1>
        <a:srgbClr val="003366"/>
      </a:dk1>
      <a:lt1>
        <a:srgbClr val="FFFFFF"/>
      </a:lt1>
      <a:dk2>
        <a:srgbClr val="0099CC"/>
      </a:dk2>
      <a:lt2>
        <a:srgbClr val="CCCCCC"/>
      </a:lt2>
      <a:accent1>
        <a:srgbClr val="0099CC"/>
      </a:accent1>
      <a:accent2>
        <a:srgbClr val="CC0066"/>
      </a:accent2>
      <a:accent3>
        <a:srgbClr val="FFFFFF"/>
      </a:accent3>
      <a:accent4>
        <a:srgbClr val="002A56"/>
      </a:accent4>
      <a:accent5>
        <a:srgbClr val="AACAE2"/>
      </a:accent5>
      <a:accent6>
        <a:srgbClr val="B9005C"/>
      </a:accent6>
      <a:hlink>
        <a:srgbClr val="333333"/>
      </a:hlink>
      <a:folHlink>
        <a:srgbClr val="0099C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CCCCCC"/>
        </a:dk1>
        <a:lt1>
          <a:srgbClr val="FFFFFF"/>
        </a:lt1>
        <a:dk2>
          <a:srgbClr val="003366"/>
        </a:dk2>
        <a:lt2>
          <a:srgbClr val="0099CC"/>
        </a:lt2>
        <a:accent1>
          <a:srgbClr val="0099CC"/>
        </a:accent1>
        <a:accent2>
          <a:srgbClr val="CC0066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B9005C"/>
        </a:accent6>
        <a:hlink>
          <a:srgbClr val="333333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3366"/>
        </a:dk1>
        <a:lt1>
          <a:srgbClr val="FFFFFF"/>
        </a:lt1>
        <a:dk2>
          <a:srgbClr val="0099CC"/>
        </a:dk2>
        <a:lt2>
          <a:srgbClr val="CCCCCC"/>
        </a:lt2>
        <a:accent1>
          <a:srgbClr val="0099CC"/>
        </a:accent1>
        <a:accent2>
          <a:srgbClr val="CC0066"/>
        </a:accent2>
        <a:accent3>
          <a:srgbClr val="FFFFFF"/>
        </a:accent3>
        <a:accent4>
          <a:srgbClr val="002A56"/>
        </a:accent4>
        <a:accent5>
          <a:srgbClr val="AACAE2"/>
        </a:accent5>
        <a:accent6>
          <a:srgbClr val="B9005C"/>
        </a:accent6>
        <a:hlink>
          <a:srgbClr val="333333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CCCCCC"/>
    </a:dk1>
    <a:lt1>
      <a:srgbClr val="FFFFFF"/>
    </a:lt1>
    <a:dk2>
      <a:srgbClr val="003366"/>
    </a:dk2>
    <a:lt2>
      <a:srgbClr val="0099CC"/>
    </a:lt2>
    <a:accent1>
      <a:srgbClr val="0099CC"/>
    </a:accent1>
    <a:accent2>
      <a:srgbClr val="CC0066"/>
    </a:accent2>
    <a:accent3>
      <a:srgbClr val="AAADB8"/>
    </a:accent3>
    <a:accent4>
      <a:srgbClr val="DADADA"/>
    </a:accent4>
    <a:accent5>
      <a:srgbClr val="AACAE2"/>
    </a:accent5>
    <a:accent6>
      <a:srgbClr val="B9005C"/>
    </a:accent6>
    <a:hlink>
      <a:srgbClr val="333333"/>
    </a:hlink>
    <a:folHlink>
      <a:srgbClr val="0099CC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haredContentType xmlns="Microsoft.SharePoint.Taxonomy.ContentTypeSync" SourceId="3670c079-8b9c-4824-ae40-3b9cff66bbfa" ContentTypeId="0x010100DBF22B2F9E624BBA857B72BB0A0E43030038DD10CDFDB54D58901FE92A262F7B14" PreviousValue="false"/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Presentation" ma:contentTypeID="0x010100DBF22B2F9E624BBA857B72BB0A0E43030038DD10CDFDB54D58901FE92A262F7B14008A255D003FCFE24C9FE35EA865629239" ma:contentTypeVersion="293" ma:contentTypeDescription="Presentation Content Type" ma:contentTypeScope="" ma:versionID="b4134d3f6ef7e8df4710c0593bc7def3">
  <xsd:schema xmlns:xsd="http://www.w3.org/2001/XMLSchema" xmlns:xs="http://www.w3.org/2001/XMLSchema" xmlns:p="http://schemas.microsoft.com/office/2006/metadata/properties" xmlns:ns2="9c5b7532-e3ca-476b-a7af-f7cb57a9bce5" xmlns:ns3="bc90169a-923b-41ac-982e-76cb1e36c5ab" xmlns:ns4="baee7444-1920-4882-a7e4-354e0bb124a7" xmlns:ns5="e67714ae-5cca-4d80-a049-b4b1f0ec46d0" xmlns:ns6="59f2ac4d-bc1b-4a76-93f7-e962465fc57b" targetNamespace="http://schemas.microsoft.com/office/2006/metadata/properties" ma:root="true" ma:fieldsID="d109d152e20c163804d2c18381353fc6" ns2:_="" ns3:_="" ns4:_="" ns5:_="" ns6:_="">
    <xsd:import namespace="9c5b7532-e3ca-476b-a7af-f7cb57a9bce5"/>
    <xsd:import namespace="bc90169a-923b-41ac-982e-76cb1e36c5ab"/>
    <xsd:import namespace="baee7444-1920-4882-a7e4-354e0bb124a7"/>
    <xsd:import namespace="e67714ae-5cca-4d80-a049-b4b1f0ec46d0"/>
    <xsd:import namespace="59f2ac4d-bc1b-4a76-93f7-e962465fc57b"/>
    <xsd:element name="properties">
      <xsd:complexType>
        <xsd:sequence>
          <xsd:element name="documentManagement">
            <xsd:complexType>
              <xsd:all>
                <xsd:element ref="ns2:ProtectiveMarking"/>
                <xsd:element ref="ns3:Owner" minOccurs="0"/>
                <xsd:element ref="ns2:Retention"/>
                <xsd:element ref="ns4:b78556a5ab004a83993a9660bce6152c" minOccurs="0"/>
                <xsd:element ref="ns5:TaxCatchAll" minOccurs="0"/>
                <xsd:element ref="ns5:TaxCatchAllLabel" minOccurs="0"/>
                <xsd:element ref="ns4:k8d136f7c151492e9a8c9a3ff7eb0306" minOccurs="0"/>
                <xsd:element ref="ns4:b9ca678d06974d1b9a589aa70f41520a" minOccurs="0"/>
                <xsd:element ref="ns4:o4f6c70134b64a99b8a9c18b6cabc6d3" minOccurs="0"/>
                <xsd:element ref="ns4:j4f12893337a4eac9e2d2c696f543b80" minOccurs="0"/>
                <xsd:element ref="ns6:_dlc_DocId" minOccurs="0"/>
                <xsd:element ref="ns6:_dlc_DocIdUrl" minOccurs="0"/>
                <xsd:element ref="ns6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b7532-e3ca-476b-a7af-f7cb57a9bce5" elementFormDefault="qualified">
    <xsd:import namespace="http://schemas.microsoft.com/office/2006/documentManagement/types"/>
    <xsd:import namespace="http://schemas.microsoft.com/office/infopath/2007/PartnerControls"/>
    <xsd:element name="ProtectiveMarking" ma:index="8" ma:displayName="Protective marking" ma:default="Not protectively marked" ma:internalName="ProtectiveMarking">
      <xsd:simpleType>
        <xsd:restriction base="dms:Choice">
          <xsd:enumeration value="Not protectively marked"/>
          <xsd:enumeration value="Protect"/>
          <xsd:enumeration value="Restricted"/>
        </xsd:restriction>
      </xsd:simpleType>
    </xsd:element>
    <xsd:element name="Retention" ma:index="10" ma:displayName="Retention" ma:default="7 years" ma:internalName="Retention">
      <xsd:simpleType>
        <xsd:restriction base="dms:Choice">
          <xsd:enumeration value="6 months"/>
          <xsd:enumeration value="1 year"/>
          <xsd:enumeration value="3 years"/>
          <xsd:enumeration value="7 years"/>
          <xsd:enumeration value="12 years"/>
          <xsd:enumeration value="100 year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90169a-923b-41ac-982e-76cb1e36c5ab" elementFormDefault="qualified">
    <xsd:import namespace="http://schemas.microsoft.com/office/2006/documentManagement/types"/>
    <xsd:import namespace="http://schemas.microsoft.com/office/infopath/2007/PartnerControls"/>
    <xsd:element name="Owner" ma:index="9" nillable="true" ma:displayName="Owner" ma:list="UserInfo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e7444-1920-4882-a7e4-354e0bb124a7" elementFormDefault="qualified">
    <xsd:import namespace="http://schemas.microsoft.com/office/2006/documentManagement/types"/>
    <xsd:import namespace="http://schemas.microsoft.com/office/infopath/2007/PartnerControls"/>
    <xsd:element name="b78556a5ab004a83993a9660bce6152c" ma:index="11" nillable="true" ma:taxonomy="true" ma:internalName="b78556a5ab004a83993a9660bce6152c" ma:taxonomyFieldName="Audience1" ma:displayName="Audience" ma:default="1;#All staff|1a1e0e6e-8d96-4235-ac5f-9f1dcc3600b0" ma:fieldId="{b78556a5-ab00-4a83-993a-9660bce6152c}" ma:taxonomyMulti="true" ma:sspId="3670c079-8b9c-4824-ae40-3b9cff66bbfa" ma:termSetId="12a82b95-0313-4ef6-8f09-a1fc7e7a52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8d136f7c151492e9a8c9a3ff7eb0306" ma:index="15" ma:taxonomy="true" ma:internalName="k8d136f7c151492e9a8c9a3ff7eb0306" ma:taxonomyFieldName="ECSubject" ma:displayName="ECSubject" ma:default="" ma:fieldId="{48d136f7-c151-492e-9a8c-9a3ff7eb0306}" ma:taxonomyMulti="true" ma:sspId="3670c079-8b9c-4824-ae40-3b9cff66bbfa" ma:termSetId="0d5ca8a1-c45c-44af-a3cd-d024f1ba8d3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ca678d06974d1b9a589aa70f41520a" ma:index="17" ma:taxonomy="true" ma:internalName="b9ca678d06974d1b9a589aa70f41520a" ma:taxonomyFieldName="Countries" ma:displayName="Country" ma:default="2;#UK wide|6834a7d2-fb91-47b3-99a3-3181df52306f" ma:fieldId="{b9ca678d-0697-4d1b-9a58-9aa70f41520a}" ma:taxonomyMulti="true" ma:sspId="3670c079-8b9c-4824-ae40-3b9cff66bbfa" ma:termSetId="84dafbee-6db0-42d8-9610-c7f28f591f8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4f6c70134b64a99b8a9c18b6cabc6d3" ma:index="19" nillable="true" ma:taxonomy="true" ma:internalName="o4f6c70134b64a99b8a9c18b6cabc6d3" ma:taxonomyFieldName="Calendar_x0020_Year" ma:displayName="Calendar Year" ma:readOnly="false" ma:default="" ma:fieldId="{84f6c701-34b6-4a99-b8a9-c18b6cabc6d3}" ma:sspId="3670c079-8b9c-4824-ae40-3b9cff66bbfa" ma:termSetId="edba5c96-86f2-4f08-a5c2-e39c740b563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4f12893337a4eac9e2d2c696f543b80" ma:index="21" nillable="true" ma:taxonomy="true" ma:internalName="j4f12893337a4eac9e2d2c696f543b80" ma:taxonomyFieldName="Financial_x0020_year" ma:displayName="Financial year" ma:default="" ma:fieldId="{34f12893-337a-4eac-9e2d-2c696f543b80}" ma:sspId="3670c079-8b9c-4824-ae40-3b9cff66bbfa" ma:termSetId="e63f34e3-1607-4f97-aade-c4ace54ed86c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7714ae-5cca-4d80-a049-b4b1f0ec46d0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description="" ma:hidden="true" ma:list="{52721013-1a77-43df-ac95-984a83b59650}" ma:internalName="TaxCatchAll" ma:showField="CatchAllData" ma:web="59f2ac4d-bc1b-4a76-93f7-e962465fc5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52721013-1a77-43df-ac95-984a83b59650}" ma:internalName="TaxCatchAllLabel" ma:readOnly="true" ma:showField="CatchAllDataLabel" ma:web="59f2ac4d-bc1b-4a76-93f7-e962465fc5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f2ac4d-bc1b-4a76-93f7-e962465fc57b" elementFormDefault="qualified">
    <xsd:import namespace="http://schemas.microsoft.com/office/2006/documentManagement/types"/>
    <xsd:import namespace="http://schemas.microsoft.com/office/infopath/2007/PartnerControls"/>
    <xsd:element name="_dlc_DocId" ma:index="2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9ca678d06974d1b9a589aa70f41520a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UK wide</TermName>
          <TermId xmlns="http://schemas.microsoft.com/office/infopath/2007/PartnerControls">6834a7d2-fb91-47b3-99a3-3181df52306f</TermId>
        </TermInfo>
      </Terms>
    </b9ca678d06974d1b9a589aa70f41520a>
    <Owner xmlns="bc90169a-923b-41ac-982e-76cb1e36c5ab">
      <UserInfo>
        <DisplayName>Steve Goodrich</DisplayName>
        <AccountId>110</AccountId>
        <AccountType/>
      </UserInfo>
    </Owner>
    <o4f6c70134b64a99b8a9c18b6cabc6d3 xmlns="baee7444-1920-4882-a7e4-354e0bb124a7">
      <Terms xmlns="http://schemas.microsoft.com/office/infopath/2007/PartnerControls">
        <TermInfo xmlns="http://schemas.microsoft.com/office/infopath/2007/PartnerControls">
          <TermName>2013</TermName>
          <TermId>dec1896f-e318-4f0c-8ffb-0a03505f2c94</TermId>
        </TermInfo>
      </Terms>
    </o4f6c70134b64a99b8a9c18b6cabc6d3>
    <ProtectiveMarking xmlns="9c5b7532-e3ca-476b-a7af-f7cb57a9bce5">Not protectively marked</ProtectiveMarking>
    <TaxCatchAll xmlns="e67714ae-5cca-4d80-a049-b4b1f0ec46d0">
      <Value>100</Value>
      <Value>225</Value>
      <Value>147</Value>
      <Value>12</Value>
      <Value>2</Value>
      <Value>1</Value>
    </TaxCatchAll>
    <j4f12893337a4eac9e2d2c696f543b80 xmlns="baee7444-1920-4882-a7e4-354e0bb124a7">
      <Terms xmlns="http://schemas.microsoft.com/office/infopath/2007/PartnerControls">
        <TermInfo xmlns="http://schemas.microsoft.com/office/infopath/2007/PartnerControls">
          <TermName>2013-14</TermName>
          <TermId>3a2c96b3-e3ed-4618-a000-dfab18f335e9</TermId>
        </TermInfo>
      </Terms>
    </j4f12893337a4eac9e2d2c696f543b80>
    <Retention xmlns="9c5b7532-e3ca-476b-a7af-f7cb57a9bce5">7 years</Retention>
    <b78556a5ab004a83993a9660bce6152c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All staff</TermName>
          <TermId xmlns="http://schemas.microsoft.com/office/infopath/2007/PartnerControls">1a1e0e6e-8d96-4235-ac5f-9f1dcc3600b0</TermId>
        </TermInfo>
      </Terms>
    </b78556a5ab004a83993a9660bce6152c>
    <k8d136f7c151492e9a8c9a3ff7eb0306 xmlns="baee7444-1920-4882-a7e4-354e0bb124a7">
      <Terms xmlns="http://schemas.microsoft.com/office/infopath/2007/PartnerControls">
        <TermInfo xmlns="http://schemas.microsoft.com/office/infopath/2007/PartnerControls">
          <TermName>PEF Policy</TermName>
          <TermId>94444822-fa73-4193-ba49-b04b6ff33c75</TermId>
        </TermInfo>
        <TermInfo xmlns="http://schemas.microsoft.com/office/infopath/2007/PartnerControls">
          <TermName>Party and election finance</TermName>
          <TermId>b7407076-d1a0-4de2-a680-db5dac1f6237</TermId>
        </TermInfo>
      </Terms>
    </k8d136f7c151492e9a8c9a3ff7eb0306>
    <_dlc_DocId xmlns="59f2ac4d-bc1b-4a76-93f7-e962465fc57b">FNCT-261-174</_dlc_DocId>
    <_dlc_DocIdUrl xmlns="59f2ac4d-bc1b-4a76-93f7-e962465fc57b">
      <Url>http://skynet/dm/Functions/PEFpol/_layouts/DocIdRedir.aspx?ID=FNCT-261-174</Url>
      <Description>FNCT-261-174</Description>
    </_dlc_DocIdUrl>
  </documentManagement>
</p:properties>
</file>

<file path=customXml/itemProps1.xml><?xml version="1.0" encoding="utf-8"?>
<ds:datastoreItem xmlns:ds="http://schemas.openxmlformats.org/officeDocument/2006/customXml" ds:itemID="{0E593D07-B7AF-4EAF-ACC7-B07634B45C3C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1E42062B-D314-4A3B-BC1C-69567375BB1E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E4BE9CB1-A211-466F-9349-076A1D18917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C27407F-A8FA-456A-837E-05A6EA45EB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5b7532-e3ca-476b-a7af-f7cb57a9bce5"/>
    <ds:schemaRef ds:uri="bc90169a-923b-41ac-982e-76cb1e36c5ab"/>
    <ds:schemaRef ds:uri="baee7444-1920-4882-a7e4-354e0bb124a7"/>
    <ds:schemaRef ds:uri="e67714ae-5cca-4d80-a049-b4b1f0ec46d0"/>
    <ds:schemaRef ds:uri="59f2ac4d-bc1b-4a76-93f7-e962465fc5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D61B5EC7-AE4F-4E70-A300-F2F1590CE10B}">
  <ds:schemaRefs>
    <ds:schemaRef ds:uri="http://schemas.microsoft.com/sharepoint/events"/>
  </ds:schemaRefs>
</ds:datastoreItem>
</file>

<file path=customXml/itemProps6.xml><?xml version="1.0" encoding="utf-8"?>
<ds:datastoreItem xmlns:ds="http://schemas.openxmlformats.org/officeDocument/2006/customXml" ds:itemID="{C6D583D9-D190-4F49-8A5A-0AEDA075DD59}">
  <ds:schemaRefs>
    <ds:schemaRef ds:uri="http://www.w3.org/XML/1998/namespace"/>
    <ds:schemaRef ds:uri="http://purl.org/dc/terms/"/>
    <ds:schemaRef ds:uri="http://purl.org/dc/elements/1.1/"/>
    <ds:schemaRef ds:uri="e67714ae-5cca-4d80-a049-b4b1f0ec46d0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baee7444-1920-4882-a7e4-354e0bb124a7"/>
    <ds:schemaRef ds:uri="59f2ac4d-bc1b-4a76-93f7-e962465fc57b"/>
    <ds:schemaRef ds:uri="bc90169a-923b-41ac-982e-76cb1e36c5ab"/>
    <ds:schemaRef ds:uri="9c5b7532-e3ca-476b-a7af-f7cb57a9bce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EC_Powerpoint</Template>
  <TotalTime>669</TotalTime>
  <Words>520</Words>
  <Application>Microsoft Office PowerPoint</Application>
  <PresentationFormat>On-screen Show (4:3)</PresentationFormat>
  <Paragraphs>147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EC_Powerpoint</vt:lpstr>
      <vt:lpstr>Party funding: talking transparency</vt:lpstr>
      <vt:lpstr>Talking transparency    </vt:lpstr>
      <vt:lpstr>Background – why we have transparency </vt:lpstr>
      <vt:lpstr>Political parties, third parties and referendum campaigns </vt:lpstr>
      <vt:lpstr>Candidates</vt:lpstr>
      <vt:lpstr>Defining transparency</vt:lpstr>
      <vt:lpstr>What is transparency?</vt:lpstr>
      <vt:lpstr>Working definition of transparency</vt:lpstr>
      <vt:lpstr>Securing transparency</vt:lpstr>
      <vt:lpstr>Regulation  </vt:lpstr>
      <vt:lpstr>Making data available  </vt:lpstr>
      <vt:lpstr>Getting the basics right…   </vt:lpstr>
      <vt:lpstr>How transparency should be ensured</vt:lpstr>
      <vt:lpstr>Challenges</vt:lpstr>
      <vt:lpstr>What are the challenges to ensuring transparency?</vt:lpstr>
      <vt:lpstr>Challenges faced by campaigners</vt:lpstr>
      <vt:lpstr>Challenges faced by us as the regulator</vt:lpstr>
      <vt:lpstr>Challenges faced by members of the public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EPOP conference - Party funding - Talking transparency</dc:title>
  <dc:creator>Steve Goodrich</dc:creator>
  <cp:lastModifiedBy>Caton, Helen</cp:lastModifiedBy>
  <cp:revision>87</cp:revision>
  <cp:lastPrinted>2013-09-10T10:56:15Z</cp:lastPrinted>
  <dcterms:created xsi:type="dcterms:W3CDTF">2013-08-23T15:17:45Z</dcterms:created>
  <dcterms:modified xsi:type="dcterms:W3CDTF">2013-09-13T08:02:11Z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0x010100DBF22B2F9E624BBA857B72BB0A0E43030038DD10CDFDB54D58901FE92A262F7B14008A255D003FCFE24C9FE35EA865629239</vt:lpwstr>
  </property>
  <property fmtid="{D5CDD505-2E9C-101B-9397-08002B2CF9AE}" pid="3" name="b9ca678d06974d1b9a589aa70f41520a">
    <vt:lpwstr>UK wide|6834a7d2-fb91-47b3-99a3-3181df52306f</vt:lpwstr>
  </property>
  <property fmtid="{D5CDD505-2E9C-101B-9397-08002B2CF9AE}" pid="4" name="Owner">
    <vt:lpwstr/>
  </property>
  <property fmtid="{D5CDD505-2E9C-101B-9397-08002B2CF9AE}" pid="5" name="o4f6c70134b64a99b8a9c18b6cabc6d3">
    <vt:lpwstr/>
  </property>
  <property fmtid="{D5CDD505-2E9C-101B-9397-08002B2CF9AE}" pid="6" name="ProtectiveMarking">
    <vt:lpwstr>Not protectively marked</vt:lpwstr>
  </property>
  <property fmtid="{D5CDD505-2E9C-101B-9397-08002B2CF9AE}" pid="7" name="TaxCatchAll">
    <vt:lpwstr/>
  </property>
  <property fmtid="{D5CDD505-2E9C-101B-9397-08002B2CF9AE}" pid="8" name="j4f12893337a4eac9e2d2c696f543b80">
    <vt:lpwstr/>
  </property>
  <property fmtid="{D5CDD505-2E9C-101B-9397-08002B2CF9AE}" pid="9" name="Retention">
    <vt:lpwstr>7 years</vt:lpwstr>
  </property>
  <property fmtid="{D5CDD505-2E9C-101B-9397-08002B2CF9AE}" pid="10" name="b78556a5ab004a83993a9660bce6152c">
    <vt:lpwstr>All staff|1a1e0e6e-8d96-4235-ac5f-9f1dcc3600b0</vt:lpwstr>
  </property>
  <property fmtid="{D5CDD505-2E9C-101B-9397-08002B2CF9AE}" pid="11" name="k8d136f7c151492e9a8c9a3ff7eb0306">
    <vt:lpwstr/>
  </property>
  <property fmtid="{D5CDD505-2E9C-101B-9397-08002B2CF9AE}" pid="12" name="Financial_x0020_year">
    <vt:lpwstr>147;#2013-14|3a2c96b3-e3ed-4618-a000-dfab18f335e9</vt:lpwstr>
  </property>
  <property fmtid="{D5CDD505-2E9C-101B-9397-08002B2CF9AE}" pid="13" name="Audience1">
    <vt:lpwstr>1;#All staff|1a1e0e6e-8d96-4235-ac5f-9f1dcc3600b0</vt:lpwstr>
  </property>
  <property fmtid="{D5CDD505-2E9C-101B-9397-08002B2CF9AE}" pid="14" name="Countries">
    <vt:lpwstr>2;#UK wide|6834a7d2-fb91-47b3-99a3-3181df52306f</vt:lpwstr>
  </property>
  <property fmtid="{D5CDD505-2E9C-101B-9397-08002B2CF9AE}" pid="15" name="TaxKeyword">
    <vt:lpwstr/>
  </property>
  <property fmtid="{D5CDD505-2E9C-101B-9397-08002B2CF9AE}" pid="16" name="ECSubject">
    <vt:lpwstr>100;#PEF Policy|94444822-fa73-4193-ba49-b04b6ff33c75;#12;#Party and election finance|b7407076-d1a0-4de2-a680-db5dac1f6237</vt:lpwstr>
  </property>
  <property fmtid="{D5CDD505-2E9C-101B-9397-08002B2CF9AE}" pid="17" name="Calendar_x0020_Year">
    <vt:lpwstr>225;#2013|dec1896f-e318-4f0c-8ffb-0a03505f2c94</vt:lpwstr>
  </property>
  <property fmtid="{D5CDD505-2E9C-101B-9397-08002B2CF9AE}" pid="18" name="TaxKeywordTaxHTField">
    <vt:lpwstr/>
  </property>
  <property fmtid="{D5CDD505-2E9C-101B-9397-08002B2CF9AE}" pid="19" name="Calendar Year">
    <vt:lpwstr>225;#2013|dec1896f-e318-4f0c-8ffb-0a03505f2c94</vt:lpwstr>
  </property>
  <property fmtid="{D5CDD505-2E9C-101B-9397-08002B2CF9AE}" pid="20" name="Financial year">
    <vt:lpwstr>147;#2013-14|3a2c96b3-e3ed-4618-a000-dfab18f335e9</vt:lpwstr>
  </property>
  <property fmtid="{D5CDD505-2E9C-101B-9397-08002B2CF9AE}" pid="21" name="_dlc_DocIdItemGuid">
    <vt:lpwstr>5625eb1b-9e3e-4ccb-811a-7b9ec9c3ee91</vt:lpwstr>
  </property>
</Properties>
</file>